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2" r:id="rId2"/>
    <p:sldId id="258" r:id="rId3"/>
    <p:sldId id="259" r:id="rId4"/>
    <p:sldId id="263" r:id="rId5"/>
    <p:sldId id="264" r:id="rId6"/>
    <p:sldId id="266" r:id="rId7"/>
    <p:sldId id="269" r:id="rId8"/>
    <p:sldId id="268" r:id="rId9"/>
    <p:sldId id="270" r:id="rId10"/>
    <p:sldId id="267" r:id="rId11"/>
    <p:sldId id="271" r:id="rId12"/>
    <p:sldId id="272" r:id="rId13"/>
    <p:sldId id="275" r:id="rId14"/>
    <p:sldId id="274" r:id="rId15"/>
    <p:sldId id="277" r:id="rId16"/>
    <p:sldId id="276" r:id="rId17"/>
    <p:sldId id="278" r:id="rId18"/>
    <p:sldId id="282" r:id="rId19"/>
    <p:sldId id="280" r:id="rId20"/>
    <p:sldId id="281" r:id="rId21"/>
    <p:sldId id="284" r:id="rId22"/>
    <p:sldId id="283" r:id="rId23"/>
    <p:sldId id="285" r:id="rId24"/>
    <p:sldId id="287" r:id="rId25"/>
    <p:sldId id="286" r:id="rId26"/>
    <p:sldId id="290" r:id="rId27"/>
    <p:sldId id="289" r:id="rId28"/>
    <p:sldId id="293" r:id="rId29"/>
    <p:sldId id="294" r:id="rId30"/>
    <p:sldId id="296" r:id="rId31"/>
    <p:sldId id="297" r:id="rId32"/>
    <p:sldId id="260" r:id="rId3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8" autoAdjust="0"/>
    <p:restoredTop sz="94700" autoAdjust="0"/>
  </p:normalViewPr>
  <p:slideViewPr>
    <p:cSldViewPr snapToGrid="0">
      <p:cViewPr varScale="1">
        <p:scale>
          <a:sx n="86" d="100"/>
          <a:sy n="86" d="100"/>
        </p:scale>
        <p:origin x="2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agundi\Downloads\MSP-ViEpi_Ind_2024-02-27_09_58_35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nsultorio\Documents\GUSTAVO%20MHA\CANALES%20ENDEMICOS\DENGUE\CANAL%20ENDEMICO%20DENGUE%20HMHA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agundi\Downloads\reporte_seccion_seguimiento-2024-02-27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/>
              <a:t>Situación Epidemiológica de Enfermedades del año 2023. Casos Confirmados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Hoja3!$E$3</c:f>
              <c:strCache>
                <c:ptCount val="1"/>
                <c:pt idx="0">
                  <c:v>CASOS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Hoja3!$D$4:$D$15</c:f>
              <c:strCache>
                <c:ptCount val="12"/>
                <c:pt idx="0">
                  <c:v>Neumonía</c:v>
                </c:pt>
                <c:pt idx="1">
                  <c:v>Dengue sin complicaciones (sin signos de alarma)</c:v>
                </c:pt>
                <c:pt idx="2">
                  <c:v>Exposición mamifero susceptible a rabia</c:v>
                </c:pt>
                <c:pt idx="3">
                  <c:v>Dengue con signos de alarma</c:v>
                </c:pt>
                <c:pt idx="4">
                  <c:v>Mordedura de serpientes</c:v>
                </c:pt>
                <c:pt idx="5">
                  <c:v>Intoxicación por organos fosforados y carbamatos</c:v>
                </c:pt>
                <c:pt idx="6">
                  <c:v>Varicela</c:v>
                </c:pt>
                <c:pt idx="7">
                  <c:v>Otras intoxicaciones alimentarias bacterianas</c:v>
                </c:pt>
                <c:pt idx="8">
                  <c:v>Hepatitis B</c:v>
                </c:pt>
                <c:pt idx="9">
                  <c:v>Fiebre tifoidea y paratifoidea</c:v>
                </c:pt>
                <c:pt idx="10">
                  <c:v>Shigelosis</c:v>
                </c:pt>
                <c:pt idx="11">
                  <c:v>Hepatitis A</c:v>
                </c:pt>
              </c:strCache>
            </c:strRef>
          </c:cat>
          <c:val>
            <c:numRef>
              <c:f>Hoja3!$E$4:$E$15</c:f>
              <c:numCache>
                <c:formatCode>General</c:formatCode>
                <c:ptCount val="12"/>
                <c:pt idx="0">
                  <c:v>48</c:v>
                </c:pt>
                <c:pt idx="1">
                  <c:v>38</c:v>
                </c:pt>
                <c:pt idx="2">
                  <c:v>34</c:v>
                </c:pt>
                <c:pt idx="3">
                  <c:v>26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B-B448-8A7F-9C7B9D4881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47182143"/>
        <c:axId val="855139583"/>
      </c:barChart>
      <c:catAx>
        <c:axId val="84718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55139583"/>
        <c:crosses val="autoZero"/>
        <c:auto val="1"/>
        <c:lblAlgn val="ctr"/>
        <c:lblOffset val="100"/>
        <c:noMultiLvlLbl val="0"/>
      </c:catAx>
      <c:valAx>
        <c:axId val="85513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71821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/>
              <a:t>CANAL ENDEMICO DENGUE HOSPITAL MIGUEL H. ALCIVAR 2023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v>ZONA EPIDEMIA</c:v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'CANAL ENDEMICO'!$J$4:$J$55</c:f>
              <c:strCache>
                <c:ptCount val="52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  <c:pt idx="13">
                  <c:v>se14</c:v>
                </c:pt>
                <c:pt idx="14">
                  <c:v>se15</c:v>
                </c:pt>
                <c:pt idx="15">
                  <c:v>se16</c:v>
                </c:pt>
                <c:pt idx="16">
                  <c:v>se17</c:v>
                </c:pt>
                <c:pt idx="17">
                  <c:v>se18</c:v>
                </c:pt>
                <c:pt idx="18">
                  <c:v>se19</c:v>
                </c:pt>
                <c:pt idx="19">
                  <c:v>se20</c:v>
                </c:pt>
                <c:pt idx="20">
                  <c:v>se21</c:v>
                </c:pt>
                <c:pt idx="21">
                  <c:v>se22</c:v>
                </c:pt>
                <c:pt idx="22">
                  <c:v>se23</c:v>
                </c:pt>
                <c:pt idx="23">
                  <c:v>se24</c:v>
                </c:pt>
                <c:pt idx="24">
                  <c:v>se25</c:v>
                </c:pt>
                <c:pt idx="25">
                  <c:v>se26</c:v>
                </c:pt>
                <c:pt idx="26">
                  <c:v>se27</c:v>
                </c:pt>
                <c:pt idx="27">
                  <c:v>se28</c:v>
                </c:pt>
                <c:pt idx="28">
                  <c:v>se29</c:v>
                </c:pt>
                <c:pt idx="29">
                  <c:v>se30</c:v>
                </c:pt>
                <c:pt idx="30">
                  <c:v>se31</c:v>
                </c:pt>
                <c:pt idx="31">
                  <c:v>se32</c:v>
                </c:pt>
                <c:pt idx="32">
                  <c:v>se33</c:v>
                </c:pt>
                <c:pt idx="33">
                  <c:v>se34</c:v>
                </c:pt>
                <c:pt idx="34">
                  <c:v>se35</c:v>
                </c:pt>
                <c:pt idx="35">
                  <c:v>se36</c:v>
                </c:pt>
                <c:pt idx="36">
                  <c:v>se37</c:v>
                </c:pt>
                <c:pt idx="37">
                  <c:v>se38</c:v>
                </c:pt>
                <c:pt idx="38">
                  <c:v>se39</c:v>
                </c:pt>
                <c:pt idx="39">
                  <c:v>se40</c:v>
                </c:pt>
                <c:pt idx="40">
                  <c:v>se41</c:v>
                </c:pt>
                <c:pt idx="41">
                  <c:v>se42</c:v>
                </c:pt>
                <c:pt idx="42">
                  <c:v>se43</c:v>
                </c:pt>
                <c:pt idx="43">
                  <c:v>se44</c:v>
                </c:pt>
                <c:pt idx="44">
                  <c:v>se45</c:v>
                </c:pt>
                <c:pt idx="45">
                  <c:v>se46</c:v>
                </c:pt>
                <c:pt idx="46">
                  <c:v>se47</c:v>
                </c:pt>
                <c:pt idx="47">
                  <c:v>se48</c:v>
                </c:pt>
                <c:pt idx="48">
                  <c:v>se49</c:v>
                </c:pt>
                <c:pt idx="49">
                  <c:v>se50</c:v>
                </c:pt>
                <c:pt idx="50">
                  <c:v>se51</c:v>
                </c:pt>
                <c:pt idx="51">
                  <c:v>se52</c:v>
                </c:pt>
              </c:strCache>
            </c:strRef>
          </c:cat>
          <c:val>
            <c:numRef>
              <c:f>'CANAL ENDEMICO'!$K$4:$K$55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D-244A-BEDC-28BC9251C573}"/>
            </c:ext>
          </c:extLst>
        </c:ser>
        <c:ser>
          <c:idx val="1"/>
          <c:order val="1"/>
          <c:tx>
            <c:v>ZONA SEGURA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'CANAL ENDEMICO'!$J$4:$J$55</c:f>
              <c:strCache>
                <c:ptCount val="52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  <c:pt idx="13">
                  <c:v>se14</c:v>
                </c:pt>
                <c:pt idx="14">
                  <c:v>se15</c:v>
                </c:pt>
                <c:pt idx="15">
                  <c:v>se16</c:v>
                </c:pt>
                <c:pt idx="16">
                  <c:v>se17</c:v>
                </c:pt>
                <c:pt idx="17">
                  <c:v>se18</c:v>
                </c:pt>
                <c:pt idx="18">
                  <c:v>se19</c:v>
                </c:pt>
                <c:pt idx="19">
                  <c:v>se20</c:v>
                </c:pt>
                <c:pt idx="20">
                  <c:v>se21</c:v>
                </c:pt>
                <c:pt idx="21">
                  <c:v>se22</c:v>
                </c:pt>
                <c:pt idx="22">
                  <c:v>se23</c:v>
                </c:pt>
                <c:pt idx="23">
                  <c:v>se24</c:v>
                </c:pt>
                <c:pt idx="24">
                  <c:v>se25</c:v>
                </c:pt>
                <c:pt idx="25">
                  <c:v>se26</c:v>
                </c:pt>
                <c:pt idx="26">
                  <c:v>se27</c:v>
                </c:pt>
                <c:pt idx="27">
                  <c:v>se28</c:v>
                </c:pt>
                <c:pt idx="28">
                  <c:v>se29</c:v>
                </c:pt>
                <c:pt idx="29">
                  <c:v>se30</c:v>
                </c:pt>
                <c:pt idx="30">
                  <c:v>se31</c:v>
                </c:pt>
                <c:pt idx="31">
                  <c:v>se32</c:v>
                </c:pt>
                <c:pt idx="32">
                  <c:v>se33</c:v>
                </c:pt>
                <c:pt idx="33">
                  <c:v>se34</c:v>
                </c:pt>
                <c:pt idx="34">
                  <c:v>se35</c:v>
                </c:pt>
                <c:pt idx="35">
                  <c:v>se36</c:v>
                </c:pt>
                <c:pt idx="36">
                  <c:v>se37</c:v>
                </c:pt>
                <c:pt idx="37">
                  <c:v>se38</c:v>
                </c:pt>
                <c:pt idx="38">
                  <c:v>se39</c:v>
                </c:pt>
                <c:pt idx="39">
                  <c:v>se40</c:v>
                </c:pt>
                <c:pt idx="40">
                  <c:v>se41</c:v>
                </c:pt>
                <c:pt idx="41">
                  <c:v>se42</c:v>
                </c:pt>
                <c:pt idx="42">
                  <c:v>se43</c:v>
                </c:pt>
                <c:pt idx="43">
                  <c:v>se44</c:v>
                </c:pt>
                <c:pt idx="44">
                  <c:v>se45</c:v>
                </c:pt>
                <c:pt idx="45">
                  <c:v>se46</c:v>
                </c:pt>
                <c:pt idx="46">
                  <c:v>se47</c:v>
                </c:pt>
                <c:pt idx="47">
                  <c:v>se48</c:v>
                </c:pt>
                <c:pt idx="48">
                  <c:v>se49</c:v>
                </c:pt>
                <c:pt idx="49">
                  <c:v>se50</c:v>
                </c:pt>
                <c:pt idx="50">
                  <c:v>se51</c:v>
                </c:pt>
                <c:pt idx="51">
                  <c:v>se52</c:v>
                </c:pt>
              </c:strCache>
            </c:strRef>
          </c:cat>
          <c:val>
            <c:numRef>
              <c:f>'CANAL ENDEMICO'!$L$4:$L$55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D-244A-BEDC-28BC9251C573}"/>
            </c:ext>
          </c:extLst>
        </c:ser>
        <c:ser>
          <c:idx val="2"/>
          <c:order val="2"/>
          <c:tx>
            <c:v>ZONA ALERTA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'CANAL ENDEMICO'!$J$4:$J$55</c:f>
              <c:strCache>
                <c:ptCount val="52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  <c:pt idx="13">
                  <c:v>se14</c:v>
                </c:pt>
                <c:pt idx="14">
                  <c:v>se15</c:v>
                </c:pt>
                <c:pt idx="15">
                  <c:v>se16</c:v>
                </c:pt>
                <c:pt idx="16">
                  <c:v>se17</c:v>
                </c:pt>
                <c:pt idx="17">
                  <c:v>se18</c:v>
                </c:pt>
                <c:pt idx="18">
                  <c:v>se19</c:v>
                </c:pt>
                <c:pt idx="19">
                  <c:v>se20</c:v>
                </c:pt>
                <c:pt idx="20">
                  <c:v>se21</c:v>
                </c:pt>
                <c:pt idx="21">
                  <c:v>se22</c:v>
                </c:pt>
                <c:pt idx="22">
                  <c:v>se23</c:v>
                </c:pt>
                <c:pt idx="23">
                  <c:v>se24</c:v>
                </c:pt>
                <c:pt idx="24">
                  <c:v>se25</c:v>
                </c:pt>
                <c:pt idx="25">
                  <c:v>se26</c:v>
                </c:pt>
                <c:pt idx="26">
                  <c:v>se27</c:v>
                </c:pt>
                <c:pt idx="27">
                  <c:v>se28</c:v>
                </c:pt>
                <c:pt idx="28">
                  <c:v>se29</c:v>
                </c:pt>
                <c:pt idx="29">
                  <c:v>se30</c:v>
                </c:pt>
                <c:pt idx="30">
                  <c:v>se31</c:v>
                </c:pt>
                <c:pt idx="31">
                  <c:v>se32</c:v>
                </c:pt>
                <c:pt idx="32">
                  <c:v>se33</c:v>
                </c:pt>
                <c:pt idx="33">
                  <c:v>se34</c:v>
                </c:pt>
                <c:pt idx="34">
                  <c:v>se35</c:v>
                </c:pt>
                <c:pt idx="35">
                  <c:v>se36</c:v>
                </c:pt>
                <c:pt idx="36">
                  <c:v>se37</c:v>
                </c:pt>
                <c:pt idx="37">
                  <c:v>se38</c:v>
                </c:pt>
                <c:pt idx="38">
                  <c:v>se39</c:v>
                </c:pt>
                <c:pt idx="39">
                  <c:v>se40</c:v>
                </c:pt>
                <c:pt idx="40">
                  <c:v>se41</c:v>
                </c:pt>
                <c:pt idx="41">
                  <c:v>se42</c:v>
                </c:pt>
                <c:pt idx="42">
                  <c:v>se43</c:v>
                </c:pt>
                <c:pt idx="43">
                  <c:v>se44</c:v>
                </c:pt>
                <c:pt idx="44">
                  <c:v>se45</c:v>
                </c:pt>
                <c:pt idx="45">
                  <c:v>se46</c:v>
                </c:pt>
                <c:pt idx="46">
                  <c:v>se47</c:v>
                </c:pt>
                <c:pt idx="47">
                  <c:v>se48</c:v>
                </c:pt>
                <c:pt idx="48">
                  <c:v>se49</c:v>
                </c:pt>
                <c:pt idx="49">
                  <c:v>se50</c:v>
                </c:pt>
                <c:pt idx="50">
                  <c:v>se51</c:v>
                </c:pt>
                <c:pt idx="51">
                  <c:v>se52</c:v>
                </c:pt>
              </c:strCache>
            </c:strRef>
          </c:cat>
          <c:val>
            <c:numRef>
              <c:f>'CANAL ENDEMICO'!$M$4:$M$55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2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D-244A-BEDC-28BC9251C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3876720"/>
        <c:axId val="1"/>
      </c:areaChart>
      <c:lineChart>
        <c:grouping val="stacked"/>
        <c:varyColors val="0"/>
        <c:ser>
          <c:idx val="3"/>
          <c:order val="3"/>
          <c:tx>
            <c:v>2023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'CANAL ENDEMICO'!$J$4:$J$55</c:f>
              <c:strCache>
                <c:ptCount val="52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  <c:pt idx="13">
                  <c:v>se14</c:v>
                </c:pt>
                <c:pt idx="14">
                  <c:v>se15</c:v>
                </c:pt>
                <c:pt idx="15">
                  <c:v>se16</c:v>
                </c:pt>
                <c:pt idx="16">
                  <c:v>se17</c:v>
                </c:pt>
                <c:pt idx="17">
                  <c:v>se18</c:v>
                </c:pt>
                <c:pt idx="18">
                  <c:v>se19</c:v>
                </c:pt>
                <c:pt idx="19">
                  <c:v>se20</c:v>
                </c:pt>
                <c:pt idx="20">
                  <c:v>se21</c:v>
                </c:pt>
                <c:pt idx="21">
                  <c:v>se22</c:v>
                </c:pt>
                <c:pt idx="22">
                  <c:v>se23</c:v>
                </c:pt>
                <c:pt idx="23">
                  <c:v>se24</c:v>
                </c:pt>
                <c:pt idx="24">
                  <c:v>se25</c:v>
                </c:pt>
                <c:pt idx="25">
                  <c:v>se26</c:v>
                </c:pt>
                <c:pt idx="26">
                  <c:v>se27</c:v>
                </c:pt>
                <c:pt idx="27">
                  <c:v>se28</c:v>
                </c:pt>
                <c:pt idx="28">
                  <c:v>se29</c:v>
                </c:pt>
                <c:pt idx="29">
                  <c:v>se30</c:v>
                </c:pt>
                <c:pt idx="30">
                  <c:v>se31</c:v>
                </c:pt>
                <c:pt idx="31">
                  <c:v>se32</c:v>
                </c:pt>
                <c:pt idx="32">
                  <c:v>se33</c:v>
                </c:pt>
                <c:pt idx="33">
                  <c:v>se34</c:v>
                </c:pt>
                <c:pt idx="34">
                  <c:v>se35</c:v>
                </c:pt>
                <c:pt idx="35">
                  <c:v>se36</c:v>
                </c:pt>
                <c:pt idx="36">
                  <c:v>se37</c:v>
                </c:pt>
                <c:pt idx="37">
                  <c:v>se38</c:v>
                </c:pt>
                <c:pt idx="38">
                  <c:v>se39</c:v>
                </c:pt>
                <c:pt idx="39">
                  <c:v>se40</c:v>
                </c:pt>
                <c:pt idx="40">
                  <c:v>se41</c:v>
                </c:pt>
                <c:pt idx="41">
                  <c:v>se42</c:v>
                </c:pt>
                <c:pt idx="42">
                  <c:v>se43</c:v>
                </c:pt>
                <c:pt idx="43">
                  <c:v>se44</c:v>
                </c:pt>
                <c:pt idx="44">
                  <c:v>se45</c:v>
                </c:pt>
                <c:pt idx="45">
                  <c:v>se46</c:v>
                </c:pt>
                <c:pt idx="46">
                  <c:v>se47</c:v>
                </c:pt>
                <c:pt idx="47">
                  <c:v>se48</c:v>
                </c:pt>
                <c:pt idx="48">
                  <c:v>se49</c:v>
                </c:pt>
                <c:pt idx="49">
                  <c:v>se50</c:v>
                </c:pt>
                <c:pt idx="50">
                  <c:v>se51</c:v>
                </c:pt>
                <c:pt idx="51">
                  <c:v>se52</c:v>
                </c:pt>
              </c:strCache>
            </c:strRef>
          </c:cat>
          <c:val>
            <c:numRef>
              <c:f>'CANAL ENDEMICO'!$N$4:$N$55</c:f>
              <c:numCache>
                <c:formatCode>General</c:formatCode>
                <c:ptCount val="5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1</c:v>
                </c:pt>
                <c:pt idx="20">
                  <c:v>2</c:v>
                </c:pt>
                <c:pt idx="21">
                  <c:v>7</c:v>
                </c:pt>
                <c:pt idx="22">
                  <c:v>9</c:v>
                </c:pt>
                <c:pt idx="23">
                  <c:v>6</c:v>
                </c:pt>
                <c:pt idx="24">
                  <c:v>6</c:v>
                </c:pt>
                <c:pt idx="25">
                  <c:v>4</c:v>
                </c:pt>
                <c:pt idx="26">
                  <c:v>17</c:v>
                </c:pt>
                <c:pt idx="27">
                  <c:v>9</c:v>
                </c:pt>
                <c:pt idx="28">
                  <c:v>19</c:v>
                </c:pt>
                <c:pt idx="29">
                  <c:v>20</c:v>
                </c:pt>
                <c:pt idx="30">
                  <c:v>20</c:v>
                </c:pt>
                <c:pt idx="31">
                  <c:v>13</c:v>
                </c:pt>
                <c:pt idx="32">
                  <c:v>20</c:v>
                </c:pt>
                <c:pt idx="33">
                  <c:v>13</c:v>
                </c:pt>
                <c:pt idx="34">
                  <c:v>6</c:v>
                </c:pt>
                <c:pt idx="35">
                  <c:v>7</c:v>
                </c:pt>
                <c:pt idx="36">
                  <c:v>10</c:v>
                </c:pt>
                <c:pt idx="37">
                  <c:v>5</c:v>
                </c:pt>
                <c:pt idx="38">
                  <c:v>6</c:v>
                </c:pt>
                <c:pt idx="39">
                  <c:v>5</c:v>
                </c:pt>
                <c:pt idx="40">
                  <c:v>7</c:v>
                </c:pt>
                <c:pt idx="41">
                  <c:v>8</c:v>
                </c:pt>
                <c:pt idx="42">
                  <c:v>4</c:v>
                </c:pt>
                <c:pt idx="43">
                  <c:v>5</c:v>
                </c:pt>
                <c:pt idx="44">
                  <c:v>2</c:v>
                </c:pt>
                <c:pt idx="45">
                  <c:v>2</c:v>
                </c:pt>
                <c:pt idx="46">
                  <c:v>8</c:v>
                </c:pt>
                <c:pt idx="47">
                  <c:v>4</c:v>
                </c:pt>
                <c:pt idx="48">
                  <c:v>3</c:v>
                </c:pt>
                <c:pt idx="49">
                  <c:v>6</c:v>
                </c:pt>
                <c:pt idx="50">
                  <c:v>0</c:v>
                </c:pt>
                <c:pt idx="5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9D-244A-BEDC-28BC9251C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3876720"/>
        <c:axId val="1"/>
      </c:lineChart>
      <c:catAx>
        <c:axId val="115387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5387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[reporte_seccion_seguimiento-2024-02-27.csv]Hoja1!TablaDinámica11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PACIENTES DE LA UAI AÑO 2023 - HMHA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Hoja1!$B$3:$B$8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FBD-D046-A469-BFD3377793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FBD-D046-A469-BFD3377793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Hoja1!$A$9:$A$12</c:f>
              <c:multiLvlStrCache>
                <c:ptCount val="2"/>
                <c:lvl>
                  <c:pt idx="0">
                    <c:v>Hombre</c:v>
                  </c:pt>
                  <c:pt idx="1">
                    <c:v>Mujer</c:v>
                  </c:pt>
                </c:lvl>
                <c:lvl>
                  <c:pt idx="0">
                    <c:v>SEXO</c:v>
                  </c:pt>
                </c:lvl>
              </c:multiLvlStrCache>
            </c:multiLvlStrRef>
          </c:cat>
          <c:val>
            <c:numRef>
              <c:f>Hoja1!$B$9:$B$12</c:f>
              <c:numCache>
                <c:formatCode>General</c:formatCode>
                <c:ptCount val="2"/>
                <c:pt idx="0">
                  <c:v>142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BD-D046-A469-BFD3377793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PORCENTAJE DE CIRUGÍAS VS IAAS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Porcentaje Cirugías vs IAAS</c:v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Hoja1!$B$2:$C$2</c:f>
              <c:strCache>
                <c:ptCount val="2"/>
                <c:pt idx="0">
                  <c:v>Cirugías 2023</c:v>
                </c:pt>
                <c:pt idx="1">
                  <c:v>IAAS</c:v>
                </c:pt>
              </c:strCache>
            </c:strRef>
          </c:cat>
          <c:val>
            <c:numRef>
              <c:f>Hoja1!$B$4:$C$4</c:f>
              <c:numCache>
                <c:formatCode>0.00%</c:formatCode>
                <c:ptCount val="2"/>
                <c:pt idx="0">
                  <c:v>0.99916666666666665</c:v>
                </c:pt>
                <c:pt idx="1">
                  <c:v>8.3333333333333339E-4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A-5748-8B4D-84553C8B94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472620927"/>
        <c:axId val="147262508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flip="none" rotWithShape="1">
                    <a:gsLst>
                      <a:gs pos="0">
                        <a:schemeClr val="accent1"/>
                      </a:gs>
                      <a:gs pos="75000">
                        <a:schemeClr val="accent1">
                          <a:lumMod val="60000"/>
                          <a:lumOff val="40000"/>
                        </a:schemeClr>
                      </a:gs>
                      <a:gs pos="51000">
                        <a:schemeClr val="accent1">
                          <a:alpha val="75000"/>
                        </a:schemeClr>
                      </a:gs>
                      <a:gs pos="100000">
                        <a:schemeClr val="accent1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Hoja1!$B$2:$C$2</c15:sqref>
                        </c15:formulaRef>
                      </c:ext>
                    </c:extLst>
                    <c:strCache>
                      <c:ptCount val="2"/>
                      <c:pt idx="0">
                        <c:v>Cirugías 2023</c:v>
                      </c:pt>
                      <c:pt idx="1">
                        <c:v>IAAS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Hoja1!$B$3:$C$3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3597</c:v>
                      </c:pt>
                      <c:pt idx="1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F8A-5748-8B4D-84553C8B94E7}"/>
                  </c:ext>
                </c:extLst>
              </c15:ser>
            </c15:filteredBarSeries>
          </c:ext>
        </c:extLst>
      </c:barChart>
      <c:catAx>
        <c:axId val="147262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25087"/>
        <c:crosses val="autoZero"/>
        <c:auto val="1"/>
        <c:lblAlgn val="ctr"/>
        <c:lblOffset val="100"/>
        <c:noMultiLvlLbl val="0"/>
      </c:catAx>
      <c:valAx>
        <c:axId val="14726250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20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dirty="0"/>
              <a:t>DERIVACIONES</a:t>
            </a:r>
            <a:r>
              <a:rPr lang="es-MX" sz="1200" b="1" baseline="0" dirty="0"/>
              <a:t> RED PRIVADA COMPLEMENTARIA RPC HMHA 2023</a:t>
            </a:r>
            <a:endParaRPr lang="es-MX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Hoja2!$B$3:$B$19</c:f>
              <c:strCache>
                <c:ptCount val="17"/>
                <c:pt idx="0">
                  <c:v>SOLCA PORTOVIEJO </c:v>
                </c:pt>
                <c:pt idx="1">
                  <c:v>CLINICA DEL SOL </c:v>
                </c:pt>
                <c:pt idx="2">
                  <c:v>CLINICA SAN ANTONIO DE  PADUA </c:v>
                </c:pt>
                <c:pt idx="3">
                  <c:v>ANGIOMANABI / CARDIOCENTRO </c:v>
                </c:pt>
                <c:pt idx="4">
                  <c:v>MANADIALISIS BAHIA </c:v>
                </c:pt>
                <c:pt idx="5">
                  <c:v>CLINICA LOS ESTEROS</c:v>
                </c:pt>
                <c:pt idx="6">
                  <c:v>CLINICA SANTA MARGARITA </c:v>
                </c:pt>
                <c:pt idx="7">
                  <c:v>CLINICA CUBA CENTER </c:v>
                </c:pt>
                <c:pt idx="8">
                  <c:v>CLINICA SALUDESA </c:v>
                </c:pt>
                <c:pt idx="9">
                  <c:v>CLINICA SAN FRANCISCO </c:v>
                </c:pt>
                <c:pt idx="10">
                  <c:v>CLINICA CENTENO </c:v>
                </c:pt>
                <c:pt idx="11">
                  <c:v>HOSPITAL LUIS VERNAZA </c:v>
                </c:pt>
                <c:pt idx="12">
                  <c:v>CLINICA ALCIVAR </c:v>
                </c:pt>
                <c:pt idx="13">
                  <c:v>CLINICA ANDRADE MARIN </c:v>
                </c:pt>
                <c:pt idx="14">
                  <c:v>CLINICA GUAYAQUIL </c:v>
                </c:pt>
                <c:pt idx="15">
                  <c:v>CLINICA SANTA TERESA </c:v>
                </c:pt>
                <c:pt idx="16">
                  <c:v>METRODIAL CHONE </c:v>
                </c:pt>
              </c:strCache>
              <c:extLst/>
            </c:strRef>
          </c:cat>
          <c:val>
            <c:numRef>
              <c:f>Hoja2!$D$3:$D$19</c:f>
              <c:numCache>
                <c:formatCode>General</c:formatCode>
                <c:ptCount val="17"/>
                <c:pt idx="0">
                  <c:v>50</c:v>
                </c:pt>
                <c:pt idx="1">
                  <c:v>40</c:v>
                </c:pt>
                <c:pt idx="2">
                  <c:v>36</c:v>
                </c:pt>
                <c:pt idx="3">
                  <c:v>33</c:v>
                </c:pt>
                <c:pt idx="4">
                  <c:v>26</c:v>
                </c:pt>
                <c:pt idx="5">
                  <c:v>19</c:v>
                </c:pt>
                <c:pt idx="6">
                  <c:v>17</c:v>
                </c:pt>
                <c:pt idx="7">
                  <c:v>14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2A44-891A-8971FF761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3895167"/>
        <c:axId val="1733896895"/>
      </c:barChart>
      <c:catAx>
        <c:axId val="173389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33896895"/>
        <c:crosses val="autoZero"/>
        <c:auto val="1"/>
        <c:lblAlgn val="ctr"/>
        <c:lblOffset val="100"/>
        <c:noMultiLvlLbl val="0"/>
      </c:catAx>
      <c:valAx>
        <c:axId val="1733896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3389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dirty="0"/>
              <a:t>REFERENCIAS RED PÚBLICA INTEGRAL DE SALUD RPIS HMHA 2023 </a:t>
            </a:r>
          </a:p>
        </c:rich>
      </c:tx>
      <c:layout>
        <c:manualLayout>
          <c:xMode val="edge"/>
          <c:yMode val="edge"/>
          <c:x val="0.1268541119860017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Hoja2!$B$24:$B$28</c:f>
              <c:strCache>
                <c:ptCount val="5"/>
                <c:pt idx="0">
                  <c:v>HOSPITAL VERDI CEVALLOS </c:v>
                </c:pt>
                <c:pt idx="1">
                  <c:v>HOSPITAL DE ESPECIALIDADES </c:v>
                </c:pt>
                <c:pt idx="2">
                  <c:v>HOSPITAL NAPOLEON DAVILA </c:v>
                </c:pt>
                <c:pt idx="3">
                  <c:v>HOSPITAL MOVIL 1 PEDERNALES</c:v>
                </c:pt>
                <c:pt idx="4">
                  <c:v>HOSPITAL RODRIGUEZ ZAMBRANO </c:v>
                </c:pt>
              </c:strCache>
              <c:extLst/>
            </c:strRef>
          </c:cat>
          <c:val>
            <c:numRef>
              <c:f>Hoja2!$D$24:$D$28</c:f>
              <c:numCache>
                <c:formatCode>General</c:formatCode>
                <c:ptCount val="5"/>
                <c:pt idx="0">
                  <c:v>76</c:v>
                </c:pt>
                <c:pt idx="1">
                  <c:v>39</c:v>
                </c:pt>
                <c:pt idx="2">
                  <c:v>38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1-FE4D-969C-99811191B6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7221583"/>
        <c:axId val="1697223311"/>
      </c:barChart>
      <c:catAx>
        <c:axId val="169722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7223311"/>
        <c:crosses val="autoZero"/>
        <c:auto val="1"/>
        <c:lblAlgn val="ctr"/>
        <c:lblOffset val="100"/>
        <c:noMultiLvlLbl val="0"/>
      </c:catAx>
      <c:valAx>
        <c:axId val="169722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7221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SERVICIOS</a:t>
            </a:r>
            <a:r>
              <a:rPr lang="es-MX" baseline="0"/>
              <a:t> APOYO DIAGNÓSTICO HMHA 2023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Hoja1!$B$4:$B$15</c:f>
              <c:strCache>
                <c:ptCount val="12"/>
                <c:pt idx="0">
                  <c:v>TOMOGRAFIA UROTAC / SIMPLES Y CONTRASTADA </c:v>
                </c:pt>
                <c:pt idx="1">
                  <c:v>TERAPIA INTENSIVA NEONATAL</c:v>
                </c:pt>
                <c:pt idx="2">
                  <c:v>ENDOSCOPÍA</c:v>
                </c:pt>
                <c:pt idx="3">
                  <c:v>BIOPSIA</c:v>
                </c:pt>
                <c:pt idx="4">
                  <c:v>COLONOSCOPIA</c:v>
                </c:pt>
                <c:pt idx="5">
                  <c:v>RESONANCIA MAGNÉTICA</c:v>
                </c:pt>
                <c:pt idx="6">
                  <c:v>TERAPIA INTENSIVA ADULTO</c:v>
                </c:pt>
                <c:pt idx="7">
                  <c:v>CPRE</c:v>
                </c:pt>
                <c:pt idx="8">
                  <c:v>UROLOGIA / LITOTRICIA INTRACORPORIA CON COLOCACIÓN DE CATETER DOBLE J </c:v>
                </c:pt>
                <c:pt idx="9">
                  <c:v>PAAF</c:v>
                </c:pt>
                <c:pt idx="10">
                  <c:v>TERAPIA INTENSIVA PEDIÁTRICA</c:v>
                </c:pt>
                <c:pt idx="11">
                  <c:v>UNIDAD DE QUEMADOS </c:v>
                </c:pt>
              </c:strCache>
            </c:strRef>
          </c:cat>
          <c:val>
            <c:numRef>
              <c:f>Hoja1!$C$4:$C$15</c:f>
              <c:numCache>
                <c:formatCode>General</c:formatCode>
                <c:ptCount val="12"/>
                <c:pt idx="0">
                  <c:v>417</c:v>
                </c:pt>
                <c:pt idx="1">
                  <c:v>76</c:v>
                </c:pt>
                <c:pt idx="2">
                  <c:v>62</c:v>
                </c:pt>
                <c:pt idx="3">
                  <c:v>51</c:v>
                </c:pt>
                <c:pt idx="4">
                  <c:v>45</c:v>
                </c:pt>
                <c:pt idx="5">
                  <c:v>41</c:v>
                </c:pt>
                <c:pt idx="6">
                  <c:v>38</c:v>
                </c:pt>
                <c:pt idx="7">
                  <c:v>25</c:v>
                </c:pt>
                <c:pt idx="8">
                  <c:v>25</c:v>
                </c:pt>
                <c:pt idx="9">
                  <c:v>18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1-E34E-9B31-7378C3D10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4318687"/>
        <c:axId val="1734320399"/>
        <c:axId val="0"/>
      </c:bar3DChart>
      <c:catAx>
        <c:axId val="173431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34320399"/>
        <c:crosses val="autoZero"/>
        <c:auto val="1"/>
        <c:lblAlgn val="ctr"/>
        <c:lblOffset val="100"/>
        <c:noMultiLvlLbl val="0"/>
      </c:catAx>
      <c:valAx>
        <c:axId val="173432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34318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>
            <a:extLst>
              <a:ext uri="{FF2B5EF4-FFF2-40B4-BE49-F238E27FC236}">
                <a16:creationId xmlns:a16="http://schemas.microsoft.com/office/drawing/2014/main" id="{4F58D947-6F47-B941-E526-3EED0C10DB1E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4;n">
            <a:extLst>
              <a:ext uri="{FF2B5EF4-FFF2-40B4-BE49-F238E27FC236}">
                <a16:creationId xmlns:a16="http://schemas.microsoft.com/office/drawing/2014/main" id="{2DB5882A-0127-C063-6289-98357C42EAB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5" name="Google Shape;5;n">
            <a:extLst>
              <a:ext uri="{FF2B5EF4-FFF2-40B4-BE49-F238E27FC236}">
                <a16:creationId xmlns:a16="http://schemas.microsoft.com/office/drawing/2014/main" id="{D7F416A1-5138-19A2-3FDC-83128E78B3D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>
            <a:extLst>
              <a:ext uri="{FF2B5EF4-FFF2-40B4-BE49-F238E27FC236}">
                <a16:creationId xmlns:a16="http://schemas.microsoft.com/office/drawing/2014/main" id="{201CBD25-6A8C-93C5-6DC5-98F930ADCB63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s-EC">
              <a:sym typeface="Arial" panose="020B0604020202020204" pitchFamily="34" charset="0"/>
            </a:endParaRPr>
          </a:p>
        </p:txBody>
      </p:sp>
      <p:sp>
        <p:nvSpPr>
          <p:cNvPr id="7" name="Google Shape;7;n">
            <a:extLst>
              <a:ext uri="{FF2B5EF4-FFF2-40B4-BE49-F238E27FC236}">
                <a16:creationId xmlns:a16="http://schemas.microsoft.com/office/drawing/2014/main" id="{498E171F-786C-E0D2-C0D1-2EC7255492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8" name="Google Shape;8;n">
            <a:extLst>
              <a:ext uri="{FF2B5EF4-FFF2-40B4-BE49-F238E27FC236}">
                <a16:creationId xmlns:a16="http://schemas.microsoft.com/office/drawing/2014/main" id="{27E4FD54-3F29-256B-55ED-D4E72E108D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580E7776-F47B-484A-B98A-614E069541EB}" type="slidenum">
              <a:rPr lang="es-EC" altLang="en-US"/>
              <a:pPr/>
              <a:t>‹Nº›</a:t>
            </a:fld>
            <a:endParaRPr lang="en-US" altLang="es-EC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1pPr>
    <a:lvl2pPr lvl="1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2pPr>
    <a:lvl3pPr lvl="2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3pPr>
    <a:lvl4pPr lvl="3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4pPr>
    <a:lvl5pPr lvl="4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FC29DF3D-5CC8-ADD5-614B-AAF5DC0BFF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5362" name="Google Shape;86;p1:notes">
            <a:extLst>
              <a:ext uri="{FF2B5EF4-FFF2-40B4-BE49-F238E27FC236}">
                <a16:creationId xmlns:a16="http://schemas.microsoft.com/office/drawing/2014/main" id="{9ACB11FA-02A7-3FB2-92FE-66469244A387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PORTADA 1: SOLO AGREGAR EL TÍTULO DE LA PRESENTACIÓN Y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87;p1:notes">
            <a:extLst>
              <a:ext uri="{FF2B5EF4-FFF2-40B4-BE49-F238E27FC236}">
                <a16:creationId xmlns:a16="http://schemas.microsoft.com/office/drawing/2014/main" id="{DF809BB1-C333-C942-998D-20825F018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8D1B97E-CD6A-FE42-AC82-1B8113CACC87}" type="slidenum">
              <a:rPr lang="es-EC" altLang="en-US"/>
              <a:pPr/>
              <a:t>1</a:t>
            </a:fld>
            <a:endParaRPr lang="es-EC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10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44119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11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363534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12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079961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13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688724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14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335079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15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89706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16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3005896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17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398723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18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3407134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19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337326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06;p3:notes">
            <a:extLst>
              <a:ext uri="{FF2B5EF4-FFF2-40B4-BE49-F238E27FC236}">
                <a16:creationId xmlns:a16="http://schemas.microsoft.com/office/drawing/2014/main" id="{7D8FDBD0-B9C9-A913-415E-045AF72DB630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S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SUBTÍTULOS O SEPARADORES: SE PUEDE CAMBIAR LA FOTOGRAFÍA POR UNA REFERENTE AL TEMA A EXPONER. CUIDAR QUE LA FOTOGRAFÍA TENGA TODOS LOS ATRIBUTOS DE COMPOSICIÓN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35FFB5DE-9902-1DEB-61A3-E260F59E22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20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3424667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21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363250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22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3303188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23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804160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24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903983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25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375275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26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888970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27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4057439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28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766045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29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49868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3</a:t>
            </a:fld>
            <a:endParaRPr lang="es-EC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30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065923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31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564872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24;p5:notes">
            <a:extLst>
              <a:ext uri="{FF2B5EF4-FFF2-40B4-BE49-F238E27FC236}">
                <a16:creationId xmlns:a16="http://schemas.microsoft.com/office/drawing/2014/main" id="{5D42FF70-F000-1216-6DDB-64B289E325FF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S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CIERRE: EL CIERRE DEBERÁ SER DISEÑADO POR CADA INSTITUCIÓN DE ACUERDO AL MODELO</a:t>
            </a:r>
          </a:p>
        </p:txBody>
      </p:sp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AD577081-2057-5B47-F4E8-6EA4E8D27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4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30003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5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26160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6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85741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7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30303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8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50169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B9A1DD-F3AB-8A1D-184E-1BD0DAE32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Google Shape;116;p4:notes">
            <a:extLst>
              <a:ext uri="{FF2B5EF4-FFF2-40B4-BE49-F238E27FC236}">
                <a16:creationId xmlns:a16="http://schemas.microsoft.com/office/drawing/2014/main" id="{E079A4EF-A3AA-EA69-4F28-6BC587C34A6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s-EC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CONTENIDO: DIAGRAMACIÓN DE DIAPOSITIVA LIBRE. CAMBIAR EL NOMBRE DE LA INSTITUCIÓN</a:t>
            </a:r>
            <a:endParaRPr lang="en-US" altLang="es-EC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17;p4:notes">
            <a:extLst>
              <a:ext uri="{FF2B5EF4-FFF2-40B4-BE49-F238E27FC236}">
                <a16:creationId xmlns:a16="http://schemas.microsoft.com/office/drawing/2014/main" id="{330E198F-811F-A0D4-C34A-D9FD3EA3F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BDB669-94B1-524D-B8D1-2EF121831E8C}" type="slidenum">
              <a:rPr lang="es-EC" altLang="en-US"/>
              <a:pPr/>
              <a:t>9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417722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Google Shape;18;p7">
            <a:extLst>
              <a:ext uri="{FF2B5EF4-FFF2-40B4-BE49-F238E27FC236}">
                <a16:creationId xmlns:a16="http://schemas.microsoft.com/office/drawing/2014/main" id="{55C17587-5204-3197-8FBA-3796A2691B16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19;p7">
            <a:extLst>
              <a:ext uri="{FF2B5EF4-FFF2-40B4-BE49-F238E27FC236}">
                <a16:creationId xmlns:a16="http://schemas.microsoft.com/office/drawing/2014/main" id="{47DEC883-3187-79A0-4632-C032BF407B94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20;p7">
            <a:extLst>
              <a:ext uri="{FF2B5EF4-FFF2-40B4-BE49-F238E27FC236}">
                <a16:creationId xmlns:a16="http://schemas.microsoft.com/office/drawing/2014/main" id="{3868D9AC-040B-6A06-7111-600BF010E9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F35633-4E12-DD47-97A1-999865CD3936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88369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1;p17">
            <a:extLst>
              <a:ext uri="{FF2B5EF4-FFF2-40B4-BE49-F238E27FC236}">
                <a16:creationId xmlns:a16="http://schemas.microsoft.com/office/drawing/2014/main" id="{93152030-7C7F-5CB0-9C50-B8A7407ED4C8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82;p17">
            <a:extLst>
              <a:ext uri="{FF2B5EF4-FFF2-40B4-BE49-F238E27FC236}">
                <a16:creationId xmlns:a16="http://schemas.microsoft.com/office/drawing/2014/main" id="{204E0018-82EA-4C77-8B57-219EC886FB91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83;p17">
            <a:extLst>
              <a:ext uri="{FF2B5EF4-FFF2-40B4-BE49-F238E27FC236}">
                <a16:creationId xmlns:a16="http://schemas.microsoft.com/office/drawing/2014/main" id="{0EDC69E6-F999-0799-B33A-B18092E9AD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B5BC1F-113E-C342-A7A6-BCA1166F7BEA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31291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30;p9">
            <a:extLst>
              <a:ext uri="{FF2B5EF4-FFF2-40B4-BE49-F238E27FC236}">
                <a16:creationId xmlns:a16="http://schemas.microsoft.com/office/drawing/2014/main" id="{9FE546A0-3B93-B081-6730-A7B8453563B2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31;p9">
            <a:extLst>
              <a:ext uri="{FF2B5EF4-FFF2-40B4-BE49-F238E27FC236}">
                <a16:creationId xmlns:a16="http://schemas.microsoft.com/office/drawing/2014/main" id="{03196834-B85D-635F-5AB5-61CA3ED8D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32;p9">
            <a:extLst>
              <a:ext uri="{FF2B5EF4-FFF2-40B4-BE49-F238E27FC236}">
                <a16:creationId xmlns:a16="http://schemas.microsoft.com/office/drawing/2014/main" id="{9CC4F342-0CFB-A6D6-AAFF-0861FD0C80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0E8B32-6045-DB40-8CFF-1994FCF797A8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0900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37;p10">
            <a:extLst>
              <a:ext uri="{FF2B5EF4-FFF2-40B4-BE49-F238E27FC236}">
                <a16:creationId xmlns:a16="http://schemas.microsoft.com/office/drawing/2014/main" id="{96D1F73C-CB92-77BC-B413-E8EF7A108B0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38;p10">
            <a:extLst>
              <a:ext uri="{FF2B5EF4-FFF2-40B4-BE49-F238E27FC236}">
                <a16:creationId xmlns:a16="http://schemas.microsoft.com/office/drawing/2014/main" id="{C3B6321B-4DFB-FB8E-BD21-BC14C1E83BE3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39;p10">
            <a:extLst>
              <a:ext uri="{FF2B5EF4-FFF2-40B4-BE49-F238E27FC236}">
                <a16:creationId xmlns:a16="http://schemas.microsoft.com/office/drawing/2014/main" id="{124B913C-3137-BCE7-D752-DDBECDD699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AE0BC7-6683-DB4A-AF09-5D6A67AA5A26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316972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46;p11">
            <a:extLst>
              <a:ext uri="{FF2B5EF4-FFF2-40B4-BE49-F238E27FC236}">
                <a16:creationId xmlns:a16="http://schemas.microsoft.com/office/drawing/2014/main" id="{2C023808-6774-0CB0-7E33-4E88BE305870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47;p11">
            <a:extLst>
              <a:ext uri="{FF2B5EF4-FFF2-40B4-BE49-F238E27FC236}">
                <a16:creationId xmlns:a16="http://schemas.microsoft.com/office/drawing/2014/main" id="{A5CD233C-FB78-A304-ECC7-F8B253E0601C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48;p11">
            <a:extLst>
              <a:ext uri="{FF2B5EF4-FFF2-40B4-BE49-F238E27FC236}">
                <a16:creationId xmlns:a16="http://schemas.microsoft.com/office/drawing/2014/main" id="{C632E00C-D859-A432-9361-73CABBA417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648C04-A240-E440-9BA3-3295984EC106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418475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51;p12">
            <a:extLst>
              <a:ext uri="{FF2B5EF4-FFF2-40B4-BE49-F238E27FC236}">
                <a16:creationId xmlns:a16="http://schemas.microsoft.com/office/drawing/2014/main" id="{C3933120-8E10-9597-33DC-11B6F69D631E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52;p12">
            <a:extLst>
              <a:ext uri="{FF2B5EF4-FFF2-40B4-BE49-F238E27FC236}">
                <a16:creationId xmlns:a16="http://schemas.microsoft.com/office/drawing/2014/main" id="{CE235AC8-AD37-3BE1-61C2-BD35DBB9F94A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53;p12">
            <a:extLst>
              <a:ext uri="{FF2B5EF4-FFF2-40B4-BE49-F238E27FC236}">
                <a16:creationId xmlns:a16="http://schemas.microsoft.com/office/drawing/2014/main" id="{6FE4E174-EDA1-B382-AF22-DD6FF11228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854997-7A79-6847-9CF1-42484802BA07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83999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42EA4F38-6D3D-D7A3-10E7-25F76ACE12D5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C9EE9F96-6781-BBD9-373B-EC9D7F1D4A2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57;p13">
            <a:extLst>
              <a:ext uri="{FF2B5EF4-FFF2-40B4-BE49-F238E27FC236}">
                <a16:creationId xmlns:a16="http://schemas.microsoft.com/office/drawing/2014/main" id="{65B28126-2CF5-3AA3-9396-AD8FEA6825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3AFFA8-70BA-484E-9318-598864355538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43113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E196C0C-AAB1-297A-6B97-C99A8F561202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CBB4E0A5-8D6F-1FEF-7E5E-03EDBD7DD6EB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64;p14">
            <a:extLst>
              <a:ext uri="{FF2B5EF4-FFF2-40B4-BE49-F238E27FC236}">
                <a16:creationId xmlns:a16="http://schemas.microsoft.com/office/drawing/2014/main" id="{1EE45921-A9D3-A3DF-EBC5-7F57C0C68F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F44914-020F-9548-9FBF-A8646019224F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137802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69;p15">
            <a:extLst>
              <a:ext uri="{FF2B5EF4-FFF2-40B4-BE49-F238E27FC236}">
                <a16:creationId xmlns:a16="http://schemas.microsoft.com/office/drawing/2014/main" id="{992FBA4A-44BA-E134-FFF1-0154579C53B0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70;p15">
            <a:extLst>
              <a:ext uri="{FF2B5EF4-FFF2-40B4-BE49-F238E27FC236}">
                <a16:creationId xmlns:a16="http://schemas.microsoft.com/office/drawing/2014/main" id="{DB1B87A6-3779-A854-77A8-7BF7BC14EC78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71;p15">
            <a:extLst>
              <a:ext uri="{FF2B5EF4-FFF2-40B4-BE49-F238E27FC236}">
                <a16:creationId xmlns:a16="http://schemas.microsoft.com/office/drawing/2014/main" id="{6BE6D048-A794-3355-B107-B20C4B5424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73D83B-E654-F149-80AE-037D78884657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87578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75;p16">
            <a:extLst>
              <a:ext uri="{FF2B5EF4-FFF2-40B4-BE49-F238E27FC236}">
                <a16:creationId xmlns:a16="http://schemas.microsoft.com/office/drawing/2014/main" id="{2F3317BB-1586-3355-6E2D-7B3A73B9A805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3" name="Google Shape;76;p16">
            <a:extLst>
              <a:ext uri="{FF2B5EF4-FFF2-40B4-BE49-F238E27FC236}">
                <a16:creationId xmlns:a16="http://schemas.microsoft.com/office/drawing/2014/main" id="{DEAA56C4-CC25-A2F0-7FA2-B825C5D5256F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792ECFEB-9DDC-AE56-90F8-F41AE805E6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71779-170B-6A44-BCC8-4CE01D47E66D}" type="slidenum">
              <a:rPr lang="es-EC" altLang="en-US"/>
              <a:pPr/>
              <a:t>‹Nº›</a:t>
            </a:fld>
            <a:endParaRPr lang="es-EC" altLang="en-US"/>
          </a:p>
        </p:txBody>
      </p:sp>
    </p:spTree>
    <p:extLst>
      <p:ext uri="{BB962C8B-B14F-4D97-AF65-F5344CB8AC3E}">
        <p14:creationId xmlns:p14="http://schemas.microsoft.com/office/powerpoint/2010/main" val="289047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6">
            <a:extLst>
              <a:ext uri="{FF2B5EF4-FFF2-40B4-BE49-F238E27FC236}">
                <a16:creationId xmlns:a16="http://schemas.microsoft.com/office/drawing/2014/main" id="{B9EBA0A7-C426-13EC-784D-0B7083726AD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s-EC">
              <a:sym typeface="Arial" panose="020B0604020202020204" pitchFamily="34" charset="0"/>
            </a:endParaRPr>
          </a:p>
        </p:txBody>
      </p:sp>
      <p:sp>
        <p:nvSpPr>
          <p:cNvPr id="1027" name="Google Shape;11;p6">
            <a:extLst>
              <a:ext uri="{FF2B5EF4-FFF2-40B4-BE49-F238E27FC236}">
                <a16:creationId xmlns:a16="http://schemas.microsoft.com/office/drawing/2014/main" id="{543BB2FD-F42C-2136-C93C-63470283269D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s-EC">
              <a:sym typeface="Arial" panose="020B0604020202020204" pitchFamily="34" charset="0"/>
            </a:endParaRPr>
          </a:p>
        </p:txBody>
      </p:sp>
      <p:sp>
        <p:nvSpPr>
          <p:cNvPr id="12" name="Google Shape;12;p6">
            <a:extLst>
              <a:ext uri="{FF2B5EF4-FFF2-40B4-BE49-F238E27FC236}">
                <a16:creationId xmlns:a16="http://schemas.microsoft.com/office/drawing/2014/main" id="{17BA6C9C-5CFB-7921-060B-F111AA74AAD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13" name="Google Shape;13;p6">
            <a:extLst>
              <a:ext uri="{FF2B5EF4-FFF2-40B4-BE49-F238E27FC236}">
                <a16:creationId xmlns:a16="http://schemas.microsoft.com/office/drawing/2014/main" id="{355F0AD4-808C-74F8-DF21-CBF15120DFD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s-EC"/>
          </a:p>
        </p:txBody>
      </p:sp>
      <p:sp>
        <p:nvSpPr>
          <p:cNvPr id="14" name="Google Shape;14;p6">
            <a:extLst>
              <a:ext uri="{FF2B5EF4-FFF2-40B4-BE49-F238E27FC236}">
                <a16:creationId xmlns:a16="http://schemas.microsoft.com/office/drawing/2014/main" id="{6D186409-EC45-042A-8E7C-F41A9B89C0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8C68B70B-D4F9-A44C-8E41-EEAF8AB7C8E3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6.png"/><Relationship Id="rId4" Type="http://schemas.openxmlformats.org/officeDocument/2006/relationships/image" Target="../media/image13.jpeg"/><Relationship Id="rId9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4">
            <a:extLst>
              <a:ext uri="{FF2B5EF4-FFF2-40B4-BE49-F238E27FC236}">
                <a16:creationId xmlns:a16="http://schemas.microsoft.com/office/drawing/2014/main" id="{FE8BBDE3-C6C9-1623-22B2-59086BC2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909638"/>
            <a:ext cx="12653963" cy="843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17936AD-3144-5358-65A4-57606A55C5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3D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C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339" name="Imagen 11">
            <a:extLst>
              <a:ext uri="{FF2B5EF4-FFF2-40B4-BE49-F238E27FC236}">
                <a16:creationId xmlns:a16="http://schemas.microsoft.com/office/drawing/2014/main" id="{E69708C6-7C86-FB9B-A3FB-7265C55E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0"/>
            <a:ext cx="1220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14">
            <a:extLst>
              <a:ext uri="{FF2B5EF4-FFF2-40B4-BE49-F238E27FC236}">
                <a16:creationId xmlns:a16="http://schemas.microsoft.com/office/drawing/2014/main" id="{5CF28F18-60B7-BA21-FFFE-BBA145AF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270000"/>
            <a:ext cx="45243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16">
            <a:extLst>
              <a:ext uri="{FF2B5EF4-FFF2-40B4-BE49-F238E27FC236}">
                <a16:creationId xmlns:a16="http://schemas.microsoft.com/office/drawing/2014/main" id="{43F5DF25-DB32-103F-DEAB-142C1E41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327650"/>
            <a:ext cx="40259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0D7163E-BD48-B804-459F-FAB4D4374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29929" y="5741582"/>
            <a:ext cx="2247355" cy="164092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71B794C0-E1AA-9F40-C779-9710D4D8C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69" y="3920540"/>
            <a:ext cx="11085342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C" altLang="en-US" sz="4000" b="1" dirty="0">
                <a:solidFill>
                  <a:srgbClr val="FFFFFF"/>
                </a:solidFill>
                <a:latin typeface="Copperplate" panose="02000504000000020004" pitchFamily="2" charset="77"/>
                <a:cs typeface="Al Nile" pitchFamily="2" charset="-78"/>
              </a:rPr>
              <a:t>HOSPITAL GENERAL MIGUEL H. ALCÍVAR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1 Rectángulo">
            <a:extLst>
              <a:ext uri="{FF2B5EF4-FFF2-40B4-BE49-F238E27FC236}">
                <a16:creationId xmlns:a16="http://schemas.microsoft.com/office/drawing/2014/main" id="{43573CEE-D8C0-56DC-F671-F6C8A637AC50}"/>
              </a:ext>
            </a:extLst>
          </p:cNvPr>
          <p:cNvSpPr/>
          <p:nvPr/>
        </p:nvSpPr>
        <p:spPr>
          <a:xfrm>
            <a:off x="3393509" y="1248830"/>
            <a:ext cx="5013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Times New Roman" panose="02020603050405020304" pitchFamily="18" charset="0"/>
              </a:rPr>
              <a:t>NUDOS CRÍTICOS</a:t>
            </a:r>
            <a:endParaRPr lang="es-ES" sz="2400" dirty="0"/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CEB6ED0B-B29E-873B-DB13-9C9A4BECBF36}"/>
              </a:ext>
            </a:extLst>
          </p:cNvPr>
          <p:cNvSpPr/>
          <p:nvPr/>
        </p:nvSpPr>
        <p:spPr>
          <a:xfrm>
            <a:off x="877330" y="2237088"/>
            <a:ext cx="1055267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se cuenta con laboratorio microbiológico para la realización de cultivos para la identificación de los microorganismos causantes de las infecciones nosocomiales, procesamiento de baciloscopía para el control y prevención de la tuberculosis, estudios microbiológicos del agua etc.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s-EC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s-EC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Procesamiento de pruebas para Dengue no disponible en nuestro laboratorio, estas se envían a laboratorios de referencia en Portoviejo, bajo disponibilidad de transporte.</a:t>
            </a:r>
          </a:p>
          <a:p>
            <a:pPr marL="571500" lvl="0" indent="-571500" algn="just">
              <a:buFont typeface="Arial" pitchFamily="34" charset="0"/>
              <a:buChar char="•"/>
            </a:pPr>
            <a:endParaRPr lang="es-ES" sz="2000" dirty="0"/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8775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213E080-DB8D-EF6D-7FFF-12A617CE0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151063"/>
            <a:ext cx="6442075" cy="2538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en-US" sz="4000" b="1" dirty="0">
                <a:solidFill>
                  <a:srgbClr val="4D4D4D"/>
                </a:solidFill>
              </a:rPr>
              <a:t>OE3  </a:t>
            </a:r>
            <a:r>
              <a:rPr lang="es-ES" altLang="en-US" sz="4000" b="1" dirty="0"/>
              <a:t>Incrementar la promoción de la salud en la población</a:t>
            </a:r>
          </a:p>
          <a:p>
            <a:pPr algn="ctr" eaLnBrk="1" hangingPunct="1">
              <a:buClrTx/>
              <a:buFontTx/>
              <a:buNone/>
            </a:pPr>
            <a:endParaRPr lang="es-E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2195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B0D51D8-39F8-C67A-4A03-8F336E3C0BB0}"/>
              </a:ext>
            </a:extLst>
          </p:cNvPr>
          <p:cNvSpPr/>
          <p:nvPr/>
        </p:nvSpPr>
        <p:spPr>
          <a:xfrm>
            <a:off x="4415682" y="700566"/>
            <a:ext cx="2947644" cy="509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CARTERA DE SERVICIOS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61AF4423-E1C2-BC93-C4B9-53FD1BFFDC36}"/>
              </a:ext>
            </a:extLst>
          </p:cNvPr>
          <p:cNvSpPr/>
          <p:nvPr/>
        </p:nvSpPr>
        <p:spPr>
          <a:xfrm>
            <a:off x="666906" y="1456619"/>
            <a:ext cx="2360140" cy="407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CLÍNICAS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85316E5D-F8AD-767B-318C-A04259D25D3F}"/>
              </a:ext>
            </a:extLst>
          </p:cNvPr>
          <p:cNvSpPr/>
          <p:nvPr/>
        </p:nvSpPr>
        <p:spPr>
          <a:xfrm>
            <a:off x="4778092" y="1388389"/>
            <a:ext cx="2360140" cy="407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QUIRÚRGICAS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93488A-B7D1-3105-92D2-A27A7C1BF957}"/>
              </a:ext>
            </a:extLst>
          </p:cNvPr>
          <p:cNvSpPr/>
          <p:nvPr/>
        </p:nvSpPr>
        <p:spPr>
          <a:xfrm>
            <a:off x="8648251" y="1363552"/>
            <a:ext cx="2360140" cy="407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APOYO DIAGNÓSTICO Y TERAPÉUTICO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F6929E2F-43C9-5F15-AA4A-28453F800006}"/>
              </a:ext>
            </a:extLst>
          </p:cNvPr>
          <p:cNvSpPr/>
          <p:nvPr/>
        </p:nvSpPr>
        <p:spPr>
          <a:xfrm>
            <a:off x="739057" y="2079897"/>
            <a:ext cx="2360140" cy="404626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Medicina interna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Neurología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Geriatría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Neumología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Gastroenterología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Reumatología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Dermatología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Nefrología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Endocrinología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Psiquiatría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Hematología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Cardiología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Neonatología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Pediatría</a:t>
            </a:r>
            <a:endParaRPr lang="es-EC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Infectología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Alergología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E59BC7CD-68EA-15EB-5813-04E57C28AE5E}"/>
              </a:ext>
            </a:extLst>
          </p:cNvPr>
          <p:cNvSpPr/>
          <p:nvPr/>
        </p:nvSpPr>
        <p:spPr>
          <a:xfrm>
            <a:off x="4696704" y="2173220"/>
            <a:ext cx="2561033" cy="349696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Ginecología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Cirugía General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Otorrinolaringología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Oftalmología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Neurocirugía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Traumatología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Urología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Cirugía Vascular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Cirugía Maxilofacial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Coloproctología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Cirugía Plástica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Cirugía Pediátrica</a:t>
            </a:r>
            <a:r>
              <a:rPr lang="es-EC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2A886865-A3C7-B809-550F-5F83545569D7}"/>
              </a:ext>
            </a:extLst>
          </p:cNvPr>
          <p:cNvSpPr/>
          <p:nvPr/>
        </p:nvSpPr>
        <p:spPr>
          <a:xfrm>
            <a:off x="7959002" y="2034987"/>
            <a:ext cx="3493940" cy="35539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Medicina</a:t>
            </a: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 Ocupacional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Psicología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Terapia de Lenguaje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Terapia Respiratoria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Emergencia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Odontología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Laboratorio Clínico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Imagenología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Medicamentos y Dispositivos Médicos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Fisiatría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</a:rPr>
              <a:t> Anestesiología</a:t>
            </a:r>
            <a:r>
              <a:rPr lang="es-EC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A1D9A994-741C-BCED-DB11-55B9AEDE168E}"/>
              </a:ext>
            </a:extLst>
          </p:cNvPr>
          <p:cNvSpPr/>
          <p:nvPr/>
        </p:nvSpPr>
        <p:spPr>
          <a:xfrm>
            <a:off x="2855660" y="6201249"/>
            <a:ext cx="5103341" cy="4942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 CONSULTORIOS POLIVALENTES Y 1 CONSULTORIO DE ODONTOLOGÍA CON 2 PUESTOS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190A2625-9954-21A8-FC5D-469DD189BD1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889504" y="1210519"/>
            <a:ext cx="0" cy="15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35E4738F-1AC1-F42B-9DAB-B2F7556FE94F}"/>
              </a:ext>
            </a:extLst>
          </p:cNvPr>
          <p:cNvCxnSpPr>
            <a:cxnSpLocks/>
          </p:cNvCxnSpPr>
          <p:nvPr/>
        </p:nvCxnSpPr>
        <p:spPr>
          <a:xfrm flipH="1">
            <a:off x="3106759" y="1629447"/>
            <a:ext cx="1589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B174AA47-1B59-BFB5-4FD7-68558ACA566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243789" y="1567439"/>
            <a:ext cx="14044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082B4795-A84A-CF6D-282F-4EC0D07F496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845911" y="1864392"/>
            <a:ext cx="1065" cy="22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54408C63-9280-40E0-E856-86BCFB0853FE}"/>
              </a:ext>
            </a:extLst>
          </p:cNvPr>
          <p:cNvCxnSpPr>
            <a:cxnSpLocks/>
          </p:cNvCxnSpPr>
          <p:nvPr/>
        </p:nvCxnSpPr>
        <p:spPr>
          <a:xfrm>
            <a:off x="9828321" y="1796162"/>
            <a:ext cx="0" cy="223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5ACA4C9E-4F1C-9E7C-859B-4E3305EF990E}"/>
              </a:ext>
            </a:extLst>
          </p:cNvPr>
          <p:cNvCxnSpPr>
            <a:cxnSpLocks/>
          </p:cNvCxnSpPr>
          <p:nvPr/>
        </p:nvCxnSpPr>
        <p:spPr>
          <a:xfrm>
            <a:off x="5889504" y="1851098"/>
            <a:ext cx="0" cy="30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4158B6D7-8E5C-5783-5971-9075EC32C453}"/>
              </a:ext>
            </a:extLst>
          </p:cNvPr>
          <p:cNvSpPr/>
          <p:nvPr/>
        </p:nvSpPr>
        <p:spPr>
          <a:xfrm>
            <a:off x="134177" y="756767"/>
            <a:ext cx="3966519" cy="5099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ESPECIALIDADES</a:t>
            </a:r>
            <a:r>
              <a:rPr lang="es-EC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Y</a:t>
            </a:r>
            <a:r>
              <a:rPr lang="es-EC" sz="1100" dirty="0"/>
              <a:t> </a:t>
            </a:r>
            <a:r>
              <a:rPr lang="es-EC" sz="11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SUB-ESPECIALIDADES</a:t>
            </a:r>
            <a:r>
              <a:rPr lang="es-EC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32</a:t>
            </a:r>
            <a:endParaRPr lang="es-EC" sz="1100" dirty="0"/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B0745B69-06C0-A3C2-269B-F5C85989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2" y="343646"/>
            <a:ext cx="987107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n-US" b="1" dirty="0"/>
              <a:t>Garantizar la oferta de la cartera de servicios de acuerdo a los niveles de atención con base a la normativa vigente.</a:t>
            </a:r>
          </a:p>
        </p:txBody>
      </p:sp>
    </p:spTree>
    <p:extLst>
      <p:ext uri="{BB962C8B-B14F-4D97-AF65-F5344CB8AC3E}">
        <p14:creationId xmlns:p14="http://schemas.microsoft.com/office/powerpoint/2010/main" val="265010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13F82377-6701-DDBC-7B7B-210A588ED17A}"/>
              </a:ext>
            </a:extLst>
          </p:cNvPr>
          <p:cNvSpPr/>
          <p:nvPr/>
        </p:nvSpPr>
        <p:spPr>
          <a:xfrm>
            <a:off x="397372" y="1318003"/>
            <a:ext cx="3126259" cy="4481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DISTRIBUCIÓN DE CAMAS CENSABLES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90A7C0D8-8402-A2B5-982B-BD41A0BF13EB}"/>
              </a:ext>
            </a:extLst>
          </p:cNvPr>
          <p:cNvSpPr/>
          <p:nvPr/>
        </p:nvSpPr>
        <p:spPr>
          <a:xfrm>
            <a:off x="636373" y="2425177"/>
            <a:ext cx="2644346" cy="181216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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Pediatría: 12 (POLIVALENTES)</a:t>
            </a:r>
            <a:endParaRPr lang="es-EC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Wingdings" pitchFamily="2" charset="2"/>
              <a:buChar char="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Cirugía General: 21 (POLIVALENTES)</a:t>
            </a:r>
            <a:endParaRPr lang="es-EC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Wingdings" pitchFamily="2" charset="2"/>
              <a:buChar char="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Medicina Interna: 21 (POLIVALENTES)</a:t>
            </a:r>
            <a:endParaRPr lang="es-EC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Gineco-Obstetricia: 26 (POLIVALENTES)</a:t>
            </a:r>
            <a:r>
              <a:rPr lang="es-EC" dirty="0">
                <a:effectLst/>
              </a:rPr>
              <a:t> </a:t>
            </a:r>
            <a:endParaRPr lang="es-EC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6818F5-A991-118D-F31B-A5270535A514}"/>
              </a:ext>
            </a:extLst>
          </p:cNvPr>
          <p:cNvSpPr txBox="1"/>
          <p:nvPr/>
        </p:nvSpPr>
        <p:spPr>
          <a:xfrm>
            <a:off x="457200" y="4635140"/>
            <a:ext cx="3002692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TOTAL 80 CAMAS CENSABLES</a:t>
            </a:r>
            <a:r>
              <a:rPr lang="es-EC" dirty="0">
                <a:effectLst/>
              </a:rPr>
              <a:t> </a:t>
            </a:r>
            <a:endParaRPr lang="es-EC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A49C01B0-4B04-EFA4-C346-C6FB15CF7403}"/>
              </a:ext>
            </a:extLst>
          </p:cNvPr>
          <p:cNvSpPr/>
          <p:nvPr/>
        </p:nvSpPr>
        <p:spPr>
          <a:xfrm>
            <a:off x="3772252" y="1344018"/>
            <a:ext cx="3126259" cy="4481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DISTRIBUCIÓN EMERGENCIA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3DEBE2DB-DC83-6277-6EC7-E4088A0E8DBC}"/>
              </a:ext>
            </a:extLst>
          </p:cNvPr>
          <p:cNvSpPr/>
          <p:nvPr/>
        </p:nvSpPr>
        <p:spPr>
          <a:xfrm>
            <a:off x="3861253" y="2405986"/>
            <a:ext cx="2885303" cy="31096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Triage Adulto:2 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Triage Pediátrico: 1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Consultorio Gineco-Obstetricia: 1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Otros Consultorios: 1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Box de atención adulto: 3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Box de atención pediátrica: 2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Observación de adulto: 5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Observación pediátrica: 2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Unidad de choque: 1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Sala de procedimientos: 1 sala con 2 puestos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lvl="0"/>
            <a:endParaRPr lang="es-EC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384F4BAA-08DB-32C8-C48A-0DFAD9F82C9F}"/>
              </a:ext>
            </a:extLst>
          </p:cNvPr>
          <p:cNvSpPr/>
          <p:nvPr/>
        </p:nvSpPr>
        <p:spPr>
          <a:xfrm>
            <a:off x="7215856" y="711687"/>
            <a:ext cx="2812382" cy="4481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CENTRO QUIRÚRGICO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29789C35-6A7F-4D66-2A78-D98C5D0BE4AA}"/>
              </a:ext>
            </a:extLst>
          </p:cNvPr>
          <p:cNvSpPr/>
          <p:nvPr/>
        </p:nvSpPr>
        <p:spPr>
          <a:xfrm>
            <a:off x="7215857" y="1446906"/>
            <a:ext cx="2812381" cy="34525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endParaRPr lang="es-EC" dirty="0">
              <a:latin typeface="Arial" panose="020B060402020202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latin typeface="Arial" panose="020B0604020202020204" pitchFamily="34" charset="0"/>
                <a:ea typeface="WenQuanYi Micro Hei"/>
              </a:rPr>
              <a:t>2 Quirofanos Polivalentes</a:t>
            </a: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 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lvl="0"/>
            <a:endParaRPr lang="es-EC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F9F4648-DC1B-C362-4C1E-3738EBC4FEB7}"/>
              </a:ext>
            </a:extLst>
          </p:cNvPr>
          <p:cNvSpPr/>
          <p:nvPr/>
        </p:nvSpPr>
        <p:spPr>
          <a:xfrm>
            <a:off x="7215857" y="2392684"/>
            <a:ext cx="2812382" cy="4481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CENTRO OBSTÉTRICO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8D6F80FF-1F83-5427-27B2-DE202DFF2781}"/>
              </a:ext>
            </a:extLst>
          </p:cNvPr>
          <p:cNvSpPr/>
          <p:nvPr/>
        </p:nvSpPr>
        <p:spPr>
          <a:xfrm>
            <a:off x="7252315" y="3127903"/>
            <a:ext cx="2885303" cy="7045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endParaRPr lang="es-EC" dirty="0">
              <a:effectLst/>
              <a:latin typeface="Arial" panose="020B060402020202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2 UTPR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  <a:tabLst>
                <a:tab pos="1315085" algn="ctr"/>
              </a:tabLst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1 Sala de Legrado 	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1 Quirófano </a:t>
            </a: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 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lvl="0"/>
            <a:endParaRPr lang="es-EC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839ED44B-C03F-2AF3-AEA2-2D19490BF621}"/>
              </a:ext>
            </a:extLst>
          </p:cNvPr>
          <p:cNvSpPr/>
          <p:nvPr/>
        </p:nvSpPr>
        <p:spPr>
          <a:xfrm>
            <a:off x="7252316" y="4459144"/>
            <a:ext cx="2812382" cy="4481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TERAPIA INTENSIVA ADULTO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ED3F49F6-AABD-F576-E292-504C6816D620}"/>
              </a:ext>
            </a:extLst>
          </p:cNvPr>
          <p:cNvSpPr/>
          <p:nvPr/>
        </p:nvSpPr>
        <p:spPr>
          <a:xfrm>
            <a:off x="7215856" y="5240301"/>
            <a:ext cx="2885303" cy="7045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endParaRPr lang="es-EC" dirty="0">
              <a:effectLst/>
              <a:latin typeface="Arial" panose="020B060402020202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effectLst/>
                <a:latin typeface="Arial" panose="020B0604020202020204" pitchFamily="34" charset="0"/>
                <a:ea typeface="WenQuanYi Micro Hei"/>
              </a:rPr>
              <a:t>Intensivos: 6 Camas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Aislados: 2 Camas</a:t>
            </a:r>
            <a:r>
              <a:rPr lang="es-EC" dirty="0">
                <a:effectLst/>
              </a:rPr>
              <a:t> </a:t>
            </a:r>
            <a:endParaRPr lang="es-EC" dirty="0">
              <a:effectLst/>
              <a:latin typeface="Calibri" panose="020F0502020204030204" pitchFamily="34" charset="0"/>
              <a:ea typeface="WenQuanYi Micro Hei"/>
            </a:endParaRPr>
          </a:p>
          <a:p>
            <a:pPr lvl="0"/>
            <a:endParaRPr lang="es-EC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1 Rectángulo">
            <a:extLst>
              <a:ext uri="{FF2B5EF4-FFF2-40B4-BE49-F238E27FC236}">
                <a16:creationId xmlns:a16="http://schemas.microsoft.com/office/drawing/2014/main" id="{8F7FB2C8-8288-7F4F-DCC0-DF6E6A8D3A57}"/>
              </a:ext>
            </a:extLst>
          </p:cNvPr>
          <p:cNvSpPr/>
          <p:nvPr/>
        </p:nvSpPr>
        <p:spPr>
          <a:xfrm>
            <a:off x="3043404" y="295037"/>
            <a:ext cx="5013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OTROS SERVICIOS – HMHA AÑO 2023</a:t>
            </a:r>
            <a:endParaRPr lang="es-ES" sz="1800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0A65B58-34AF-2254-3D72-2D7D3C8D8DDC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>
            <a:off x="8622047" y="1159834"/>
            <a:ext cx="1" cy="28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B44D5BC-C776-DA53-2F0A-2D1F203D8578}"/>
              </a:ext>
            </a:extLst>
          </p:cNvPr>
          <p:cNvCxnSpPr>
            <a:stCxn id="22" idx="2"/>
          </p:cNvCxnSpPr>
          <p:nvPr/>
        </p:nvCxnSpPr>
        <p:spPr>
          <a:xfrm flipH="1">
            <a:off x="8622047" y="2840831"/>
            <a:ext cx="1" cy="28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440465B9-26A8-A04F-4F04-C79AECE04D62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8658507" y="4907291"/>
            <a:ext cx="1" cy="33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04E98F8-7E8B-CAA7-2B7D-AC8F623AA9F3}"/>
              </a:ext>
            </a:extLst>
          </p:cNvPr>
          <p:cNvCxnSpPr>
            <a:stCxn id="5" idx="2"/>
          </p:cNvCxnSpPr>
          <p:nvPr/>
        </p:nvCxnSpPr>
        <p:spPr>
          <a:xfrm flipH="1">
            <a:off x="1958546" y="1766150"/>
            <a:ext cx="1956" cy="626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B9265FB4-BA0C-4EC6-270D-F7EC8A02AF43}"/>
              </a:ext>
            </a:extLst>
          </p:cNvPr>
          <p:cNvCxnSpPr>
            <a:stCxn id="13" idx="2"/>
          </p:cNvCxnSpPr>
          <p:nvPr/>
        </p:nvCxnSpPr>
        <p:spPr>
          <a:xfrm flipH="1">
            <a:off x="5335381" y="1792165"/>
            <a:ext cx="1" cy="60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F3D32D7-CADA-875A-60D8-1CADF85E9241}"/>
              </a:ext>
            </a:extLst>
          </p:cNvPr>
          <p:cNvSpPr txBox="1"/>
          <p:nvPr/>
        </p:nvSpPr>
        <p:spPr>
          <a:xfrm>
            <a:off x="703449" y="5592591"/>
            <a:ext cx="3700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Subdirección de Cuidados Clínicos y/o Quirúrgicos</a:t>
            </a:r>
          </a:p>
          <a:p>
            <a:r>
              <a:rPr lang="es-EC" sz="900" b="1" dirty="0"/>
              <a:t>ELABORADO POR: Dra. Judy Bandera Cordova</a:t>
            </a:r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224008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3 Rectángulo">
            <a:extLst>
              <a:ext uri="{FF2B5EF4-FFF2-40B4-BE49-F238E27FC236}">
                <a16:creationId xmlns:a16="http://schemas.microsoft.com/office/drawing/2014/main" id="{7D34DE5F-3975-218C-53AA-60F93B36DE53}"/>
              </a:ext>
            </a:extLst>
          </p:cNvPr>
          <p:cNvSpPr/>
          <p:nvPr/>
        </p:nvSpPr>
        <p:spPr>
          <a:xfrm>
            <a:off x="505326" y="1013708"/>
            <a:ext cx="10163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En el año 2023 se realizaron varias actividades de promoción de la salud, siendo estas: </a:t>
            </a:r>
            <a:endParaRPr lang="es-ES" dirty="0"/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BF5698FF-1FA0-CD31-DB83-0C51E6D4330E}"/>
              </a:ext>
            </a:extLst>
          </p:cNvPr>
          <p:cNvSpPr/>
          <p:nvPr/>
        </p:nvSpPr>
        <p:spPr>
          <a:xfrm>
            <a:off x="1851449" y="412196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ACTIVIDADES DE PROMOCIÓN DE LA SALUD – HMHA AÑO 2023</a:t>
            </a:r>
            <a:endParaRPr lang="es-ES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02B7A6-5CAB-9E65-234E-B89A7BD5BCB1}"/>
              </a:ext>
            </a:extLst>
          </p:cNvPr>
          <p:cNvSpPr txBox="1"/>
          <p:nvPr/>
        </p:nvSpPr>
        <p:spPr>
          <a:xfrm>
            <a:off x="335748" y="2334993"/>
            <a:ext cx="50251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Día Mundial de la Depresión y su incidencia en las personas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Síndrome de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Día mundial de la Tuberculosis.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Día Mundial de la Actividad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Día de la maternidad libre y voluntaria</a:t>
            </a:r>
            <a:endParaRPr lang="es-EC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kern="0" dirty="0">
                <a:effectLst/>
                <a:latin typeface="+mj-lt"/>
                <a:ea typeface="Times New Roman" panose="02020603050405020304" pitchFamily="18" charset="0"/>
              </a:rPr>
              <a:t>Actividades y charlas por el Día de la Higiene de 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ntrevista y socialización de eventos por conmemorar El Día Mundial del Donante de Sangre.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asa abierta y charlas  realizadas durante la Semana de la Lactancia Materna .</a:t>
            </a:r>
          </a:p>
          <a:p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445BA-A059-D9D7-40AB-1597D397535D}"/>
              </a:ext>
            </a:extLst>
          </p:cNvPr>
          <p:cNvSpPr txBox="1"/>
          <p:nvPr/>
        </p:nvSpPr>
        <p:spPr>
          <a:xfrm>
            <a:off x="505326" y="1650999"/>
            <a:ext cx="312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CHARLAS EDUCATIVAS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9D0F96-8C2B-2366-F1AD-23D6F33D4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16" y="1288238"/>
            <a:ext cx="5025146" cy="22536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57F15-4853-9928-A72E-0DA9957F6B98}"/>
              </a:ext>
            </a:extLst>
          </p:cNvPr>
          <p:cNvSpPr txBox="1"/>
          <p:nvPr/>
        </p:nvSpPr>
        <p:spPr>
          <a:xfrm>
            <a:off x="435329" y="5618332"/>
            <a:ext cx="3700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Unidad de Comunicación Imagen y Prensa</a:t>
            </a:r>
          </a:p>
          <a:p>
            <a:r>
              <a:rPr lang="es-EC" sz="900" b="1" dirty="0"/>
              <a:t>ELABORADO POR: Lcdo. Adrian Enrique Cedeño Meza</a:t>
            </a:r>
          </a:p>
          <a:p>
            <a:r>
              <a:rPr lang="es-EC" sz="900" b="1" dirty="0"/>
              <a:t>FECHA DE CORTE: 31/12/2023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7A8C9E-F783-54EA-25D2-7EA00A1A78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31" y="3687986"/>
            <a:ext cx="5025146" cy="23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E428E7C9-0442-805D-55B1-C9DC900A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151063"/>
            <a:ext cx="6442075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en-US" sz="4000" b="1">
                <a:solidFill>
                  <a:srgbClr val="4D4D4D"/>
                </a:solidFill>
              </a:rPr>
              <a:t>OE4  </a:t>
            </a:r>
            <a:r>
              <a:rPr lang="es-ES" altLang="en-US" sz="4000" b="1"/>
              <a:t>Incrementar la calidad en la prestación de los servicios de salud</a:t>
            </a:r>
          </a:p>
          <a:p>
            <a:pPr algn="ctr" eaLnBrk="1" hangingPunct="1">
              <a:buClrTx/>
              <a:buFontTx/>
              <a:buNone/>
            </a:pPr>
            <a:endParaRPr lang="es-ES" altLang="en-US" sz="4000" b="1"/>
          </a:p>
        </p:txBody>
      </p:sp>
    </p:spTree>
    <p:extLst>
      <p:ext uri="{BB962C8B-B14F-4D97-AF65-F5344CB8AC3E}">
        <p14:creationId xmlns:p14="http://schemas.microsoft.com/office/powerpoint/2010/main" val="42710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F031B6-C347-BDA2-0159-1421FBD11782}"/>
              </a:ext>
            </a:extLst>
          </p:cNvPr>
          <p:cNvSpPr txBox="1"/>
          <p:nvPr/>
        </p:nvSpPr>
        <p:spPr>
          <a:xfrm>
            <a:off x="842210" y="1120676"/>
            <a:ext cx="107682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El Hospital Miguel H. Alcívar ha colocado en marcha cada uno de los protocolos, guías y lineamientos para dar un servicio de atención en salud con calidad y calidez, como tenemos:</a:t>
            </a:r>
          </a:p>
          <a:p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Guía de prevención y control de la transmisión – Materno Infantil del VIH y sífilis congénita.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Guía de atención integral para Adultos y Adolescentes con infección por VIH/SIDA.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Protocolo de atención en intoxicación aguda por opioides y síndrome de abstinencia.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Protocolo para el diagnóstico y certificación de la muerte encefálica.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Protocolos odontológicos, entre otros.</a:t>
            </a:r>
          </a:p>
          <a:p>
            <a:endParaRPr lang="es-EC" dirty="0"/>
          </a:p>
        </p:txBody>
      </p:sp>
      <p:sp>
        <p:nvSpPr>
          <p:cNvPr id="9" name="1 Rectángulo">
            <a:extLst>
              <a:ext uri="{FF2B5EF4-FFF2-40B4-BE49-F238E27FC236}">
                <a16:creationId xmlns:a16="http://schemas.microsoft.com/office/drawing/2014/main" id="{D559A1A8-0C32-12FE-8C31-E6FCC52F5B41}"/>
              </a:ext>
            </a:extLst>
          </p:cNvPr>
          <p:cNvSpPr/>
          <p:nvPr/>
        </p:nvSpPr>
        <p:spPr>
          <a:xfrm>
            <a:off x="2610853" y="544545"/>
            <a:ext cx="6942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CALIDAD EN LOS SERVICIOS DE SALUD</a:t>
            </a:r>
            <a:r>
              <a:rPr lang="es-ES_trad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HMHA AÑO 2023</a:t>
            </a:r>
            <a:endParaRPr lang="es-ES" sz="1800" dirty="0"/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D6F096CF-4DFA-6F48-D21E-117B73562B40}"/>
              </a:ext>
            </a:extLst>
          </p:cNvPr>
          <p:cNvSpPr/>
          <p:nvPr/>
        </p:nvSpPr>
        <p:spPr>
          <a:xfrm>
            <a:off x="912896" y="3575207"/>
            <a:ext cx="6978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En el año 2023 se realizaron varias actividades, siendo estas: </a:t>
            </a:r>
            <a:endParaRPr lang="es-ES" dirty="0"/>
          </a:p>
        </p:txBody>
      </p:sp>
      <p:sp>
        <p:nvSpPr>
          <p:cNvPr id="11" name="9 Rectángulo">
            <a:extLst>
              <a:ext uri="{FF2B5EF4-FFF2-40B4-BE49-F238E27FC236}">
                <a16:creationId xmlns:a16="http://schemas.microsoft.com/office/drawing/2014/main" id="{F39561E5-8D6E-31B3-3FFA-45B4C03FAB86}"/>
              </a:ext>
            </a:extLst>
          </p:cNvPr>
          <p:cNvSpPr/>
          <p:nvPr/>
        </p:nvSpPr>
        <p:spPr>
          <a:xfrm>
            <a:off x="842210" y="4123520"/>
            <a:ext cx="9186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Capacitación al personal de nuevo ingreso a través del programa de inducción.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Campañas de salud como el VIH, diabetes, prevención del cáncer.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Medidas de bioseguridad.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Seguridad del paciente.           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Importancia de los controles prenatales.                             </a:t>
            </a:r>
            <a:endParaRPr lang="es-ES_tradnl" dirty="0"/>
          </a:p>
          <a:p>
            <a:pPr marL="457200" indent="-45720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F30FD1-5951-8A0D-30E7-A89F33B49120}"/>
              </a:ext>
            </a:extLst>
          </p:cNvPr>
          <p:cNvSpPr txBox="1"/>
          <p:nvPr/>
        </p:nvSpPr>
        <p:spPr>
          <a:xfrm>
            <a:off x="912896" y="5826081"/>
            <a:ext cx="27564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Servicio Unidad de Calidad</a:t>
            </a:r>
          </a:p>
          <a:p>
            <a:r>
              <a:rPr lang="es-EC" sz="900" b="1" dirty="0"/>
              <a:t>ELABORADO POR: Dr. Camilo Vera</a:t>
            </a:r>
          </a:p>
          <a:p>
            <a:r>
              <a:rPr lang="es-EC" sz="900" b="1" dirty="0"/>
              <a:t>FECHA DE CORTE: 31/12/2023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F440E34-0260-5768-AB8B-A895F6F73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00" y="2018149"/>
            <a:ext cx="3110924" cy="39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0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7" name="Rectangle 1844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5E54AFF-7091-4CDF-F225-00796B19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4470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B52F9A-33FE-5E48-2EB2-E61C32B02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33662" b="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1D6447F-A618-4522-8267-B0113E521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0" r="11891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8449" name="Freeform: Shape 1844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451" name="Freeform: Shape 1845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69EA5939-80EF-F429-30FB-AF6B315F2398}"/>
              </a:ext>
            </a:extLst>
          </p:cNvPr>
          <p:cNvSpPr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Mejoras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calidad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servicios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salud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sp>
        <p:nvSpPr>
          <p:cNvPr id="18453" name="Rectangle 1845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55" name="Rectangle 1845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69B29056-6252-0043-4493-1FC67EDEC552}"/>
              </a:ext>
            </a:extLst>
          </p:cNvPr>
          <p:cNvSpPr/>
          <p:nvPr/>
        </p:nvSpPr>
        <p:spPr>
          <a:xfrm>
            <a:off x="19691" y="2163093"/>
            <a:ext cx="3745712" cy="443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Se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recibió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insumos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y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dispositivos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médicos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para la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especialidad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Traumatología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Artroplastia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Rodilla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 y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Artroscopía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Se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realizó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la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primera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cirugía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L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aparoscópica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P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ediátrica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a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una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menor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de 8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años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diagnosticada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con hernia inguinal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izquierda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A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rribaron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E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quipos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para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unidad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cuidados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intensivos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en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el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Hospital Miguel H.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Alcívar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Articulación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entre Fundación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Rostros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Felices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y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Ministerio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Salud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Pública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se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realizaron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12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intervenciones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quirúrgicas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entre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estas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: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Labio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Leporino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, Paladar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He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ndido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Malformaciones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+mn-lt"/>
                <a:cs typeface="+mn-cs"/>
              </a:rPr>
              <a:t>en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rostro.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Se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recibió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Equipamiento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 para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el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Servicio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Cirugía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 que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comprende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: 3 Torres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Laparoscópica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 y 1 Torre de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+mn-cs"/>
              </a:rPr>
              <a:t>Artroscopía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  <a:endParaRPr lang="en-US" sz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307FBF5-3ADC-2117-9B08-3DAB8F4953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r="2" b="2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id="{E73E1D02-F2CC-D567-79BD-A10BDAF2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5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1 Rectángulo">
            <a:extLst>
              <a:ext uri="{FF2B5EF4-FFF2-40B4-BE49-F238E27FC236}">
                <a16:creationId xmlns:a16="http://schemas.microsoft.com/office/drawing/2014/main" id="{D150C05F-C0C9-4F9B-7C49-17CC13D70DCE}"/>
              </a:ext>
            </a:extLst>
          </p:cNvPr>
          <p:cNvSpPr/>
          <p:nvPr/>
        </p:nvSpPr>
        <p:spPr>
          <a:xfrm>
            <a:off x="4213662" y="1436426"/>
            <a:ext cx="3213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latin typeface="Times New Roman" panose="02020603050405020304" pitchFamily="18" charset="0"/>
              </a:rPr>
              <a:t>NUDOS CRÍTICOS</a:t>
            </a:r>
            <a:endParaRPr lang="es-ES" sz="1800" dirty="0"/>
          </a:p>
        </p:txBody>
      </p:sp>
      <p:sp>
        <p:nvSpPr>
          <p:cNvPr id="5" name="1 Rectángulo">
            <a:extLst>
              <a:ext uri="{FF2B5EF4-FFF2-40B4-BE49-F238E27FC236}">
                <a16:creationId xmlns:a16="http://schemas.microsoft.com/office/drawing/2014/main" id="{646CC942-82CD-DE01-7B5E-44D2C4E08AF1}"/>
              </a:ext>
            </a:extLst>
          </p:cNvPr>
          <p:cNvSpPr/>
          <p:nvPr/>
        </p:nvSpPr>
        <p:spPr>
          <a:xfrm>
            <a:off x="1340797" y="2097456"/>
            <a:ext cx="92878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1800" dirty="0"/>
          </a:p>
          <a:p>
            <a:pPr marL="571500" lvl="0" indent="-571500">
              <a:buFont typeface="Arial" pitchFamily="34" charset="0"/>
              <a:buChar char="•"/>
            </a:pPr>
            <a:r>
              <a:rPr lang="es-EC" sz="1800" dirty="0"/>
              <a:t>Falta de recusos económicoos para la implementación de la Normativa ESAMyN</a:t>
            </a:r>
            <a:endParaRPr lang="en-US" sz="1800" dirty="0"/>
          </a:p>
          <a:p>
            <a:pPr marL="571500" lvl="0" indent="-571500">
              <a:buFont typeface="Arial" pitchFamily="34" charset="0"/>
              <a:buChar char="•"/>
            </a:pPr>
            <a:r>
              <a:rPr lang="es-EC" sz="1800" dirty="0"/>
              <a:t>Ausencia de la sala de parto intercultural y sala de psicoprofilaxis </a:t>
            </a:r>
            <a:endParaRPr lang="en-US" sz="1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1800" dirty="0"/>
              <a:t>Cultura de higiene de manos no se cumple en su totalidad en el personal hospitalario.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9477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5739503-65A7-8FC7-BE66-7BCDD7AA8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151063"/>
            <a:ext cx="644207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en-US" sz="4000" b="1" dirty="0">
                <a:solidFill>
                  <a:srgbClr val="4D4D4D"/>
                </a:solidFill>
              </a:rPr>
              <a:t>OE5 Incrementar la cobertura de las prestaciones de servicio de salud</a:t>
            </a:r>
          </a:p>
          <a:p>
            <a:pPr algn="ctr" eaLnBrk="1" hangingPunct="1">
              <a:buClrTx/>
              <a:buFontTx/>
              <a:buNone/>
            </a:pPr>
            <a:endParaRPr lang="es-MX" altLang="en-US" sz="40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0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3">
            <a:extLst>
              <a:ext uri="{FF2B5EF4-FFF2-40B4-BE49-F238E27FC236}">
                <a16:creationId xmlns:a16="http://schemas.microsoft.com/office/drawing/2014/main" id="{A47113E3-CB6F-AE8A-F0D5-44585BCB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2078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AAF0CBEC-64AC-5FC5-A976-86E106B3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1951038"/>
            <a:ext cx="7240588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en-US" sz="4000" b="1" dirty="0">
                <a:solidFill>
                  <a:srgbClr val="4D4D4D"/>
                </a:solidFill>
              </a:rPr>
              <a:t>OE1 Incrementar la efectividad de la Gobernanza en el Sistema Nacional de Salud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696255-3521-3880-4AFB-2BED9AD0F340}"/>
              </a:ext>
            </a:extLst>
          </p:cNvPr>
          <p:cNvSpPr txBox="1"/>
          <p:nvPr/>
        </p:nvSpPr>
        <p:spPr>
          <a:xfrm>
            <a:off x="90235" y="130569"/>
            <a:ext cx="10040353" cy="123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Unidad de Gestión de Red / Trabajo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ocial  atiende diariamente los requerimientos médicos de referencias y derivaciones generados desde los diferentes servicios del Hospital, tanto para traslados a otras unidades de salud como para estudios de apoyo diagnóstico y terapéutico. </a:t>
            </a: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C15A5A-3320-0E47-BAE5-727B95B0F53B}"/>
              </a:ext>
            </a:extLst>
          </p:cNvPr>
          <p:cNvSpPr txBox="1"/>
          <p:nvPr/>
        </p:nvSpPr>
        <p:spPr>
          <a:xfrm>
            <a:off x="553453" y="961389"/>
            <a:ext cx="8349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REFERENCIAS Y DERIVACIONES POR ESPECIALIDAD (ENVIADAS) </a:t>
            </a:r>
            <a:r>
              <a:rPr lang="es-EC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ENERO-DICIEMBRE 2023</a:t>
            </a:r>
            <a:r>
              <a:rPr lang="es-EC" dirty="0">
                <a:effectLst/>
              </a:rPr>
              <a:t> </a:t>
            </a:r>
            <a:endParaRPr lang="es-EC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77D2A51-D977-F9BB-2A2F-60E010326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38155"/>
              </p:ext>
            </p:extLst>
          </p:nvPr>
        </p:nvGraphicFramePr>
        <p:xfrm>
          <a:off x="2489201" y="1368600"/>
          <a:ext cx="3903451" cy="422592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20773">
                  <a:extLst>
                    <a:ext uri="{9D8B030D-6E8A-4147-A177-3AD203B41FA5}">
                      <a16:colId xmlns:a16="http://schemas.microsoft.com/office/drawing/2014/main" val="251909745"/>
                    </a:ext>
                  </a:extLst>
                </a:gridCol>
                <a:gridCol w="891339">
                  <a:extLst>
                    <a:ext uri="{9D8B030D-6E8A-4147-A177-3AD203B41FA5}">
                      <a16:colId xmlns:a16="http://schemas.microsoft.com/office/drawing/2014/main" val="3143292997"/>
                    </a:ext>
                  </a:extLst>
                </a:gridCol>
                <a:gridCol w="891339">
                  <a:extLst>
                    <a:ext uri="{9D8B030D-6E8A-4147-A177-3AD203B41FA5}">
                      <a16:colId xmlns:a16="http://schemas.microsoft.com/office/drawing/2014/main" val="2280836446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u="none" strike="noStrike" dirty="0">
                          <a:effectLst/>
                        </a:rPr>
                        <a:t>UNIDAD MÉDICA QUE BRINDA EL SERVICIO O RECIBE AL PACIENTE</a:t>
                      </a:r>
                      <a:endParaRPr lang="es-ES_tradn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u="none" strike="noStrike" dirty="0">
                          <a:effectLst/>
                        </a:rPr>
                        <a:t>SUBSISTEMA QUE RECIBE AL PACIENTE</a:t>
                      </a:r>
                      <a:endParaRPr lang="es-ES_tradn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u="none" strike="noStrike" dirty="0">
                          <a:effectLst/>
                        </a:rPr>
                        <a:t>TOTAL</a:t>
                      </a:r>
                      <a:endParaRPr lang="es-ES_tradn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34285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SOLCA PORTOVIEJO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50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90313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DEL SOL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6141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SAN ANTONIO DE  PADUA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36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32450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 dirty="0">
                          <a:effectLst/>
                        </a:rPr>
                        <a:t>ANGIOMANABI / CARDIOCENTRO 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RPC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33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53895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MANADIALISIS BAHIA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26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88736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LOS ESTEROS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RPC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4173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SANTA MARGARITA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8467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CUBA CENTER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8222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SALUDESA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3603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 dirty="0">
                          <a:effectLst/>
                        </a:rPr>
                        <a:t>CLINICA SAN FRANCISCO 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53613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 dirty="0">
                          <a:effectLst/>
                        </a:rPr>
                        <a:t>CLINICA CENTENO 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3968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HOSPITAL LUIS VERNAZA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23116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ALCIVAR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531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ANDRADE MARIN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9820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GUAYAQUIL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4110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CLINICA SANTA TERESA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3112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METRODIAL CHONE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RPC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1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3048913"/>
                  </a:ext>
                </a:extLst>
              </a:tr>
            </a:tbl>
          </a:graphicData>
        </a:graphic>
      </p:graphicFrame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5B5412C0-02DA-70DD-DBDA-3E3BA9FD073F}"/>
              </a:ext>
            </a:extLst>
          </p:cNvPr>
          <p:cNvSpPr/>
          <p:nvPr/>
        </p:nvSpPr>
        <p:spPr>
          <a:xfrm>
            <a:off x="1159711" y="5761458"/>
            <a:ext cx="2658979" cy="3077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TOTAL GENERAL RPC 256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BF398098-6D90-ABD3-9470-074DDFC9B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266792"/>
              </p:ext>
            </p:extLst>
          </p:nvPr>
        </p:nvGraphicFramePr>
        <p:xfrm>
          <a:off x="6392652" y="1269167"/>
          <a:ext cx="5579215" cy="431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E9359397-E27D-DD8A-227E-C4B4D9B650B2}"/>
              </a:ext>
            </a:extLst>
          </p:cNvPr>
          <p:cNvSpPr txBox="1"/>
          <p:nvPr/>
        </p:nvSpPr>
        <p:spPr>
          <a:xfrm>
            <a:off x="320842" y="6139699"/>
            <a:ext cx="27564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Matriz Reporte de Unidad de Gestión</a:t>
            </a:r>
          </a:p>
          <a:p>
            <a:r>
              <a:rPr lang="es-EC" sz="900" b="1" dirty="0"/>
              <a:t>ELABORADO POR: Dra. Belén Cedeño</a:t>
            </a:r>
          </a:p>
          <a:p>
            <a:r>
              <a:rPr lang="es-EC" sz="900" b="1" dirty="0"/>
              <a:t>FECHA DE CORTE: 31/12/2023</a:t>
            </a: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A234EB36-457A-7053-E41F-6208908D9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60120"/>
              </p:ext>
            </p:extLst>
          </p:nvPr>
        </p:nvGraphicFramePr>
        <p:xfrm>
          <a:off x="320842" y="1775552"/>
          <a:ext cx="1937753" cy="28956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37753">
                  <a:extLst>
                    <a:ext uri="{9D8B030D-6E8A-4147-A177-3AD203B41FA5}">
                      <a16:colId xmlns:a16="http://schemas.microsoft.com/office/drawing/2014/main" val="409908436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ESPECIALIDADES DERIVADAS A OTRAS UNIDADES DE SALUD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52846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PEDIATRÍA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82257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CIRUGÍA PEDIÁTRICA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25106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CIRUGÍA VASCULAR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97358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HEMODINAMIA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85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 dirty="0">
                          <a:effectLst/>
                        </a:rPr>
                        <a:t>CIRUGÍA CARDIOTORÁCICA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7161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HEMODIÁLISIS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31123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GINECOLOGÍA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2181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NEUROLOGÍA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31322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ONCOLOGÍA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647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TRAUMATOLOGÍA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74346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 dirty="0">
                          <a:effectLst/>
                        </a:rPr>
                        <a:t>NEUROCIRUGÍA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461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78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3847C922-2305-4129-43B8-072C3D95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392531"/>
            <a:ext cx="956772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n-US" sz="1600" dirty="0"/>
              <a:t>Fortalecer la atención integral de los usuarios mediante la articulación de las redes y micro redes entre los distintos niveles de atención público – privados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80637DE-457D-B0B9-4270-CA5813407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72505"/>
              </p:ext>
            </p:extLst>
          </p:nvPr>
        </p:nvGraphicFramePr>
        <p:xfrm>
          <a:off x="2509593" y="2259035"/>
          <a:ext cx="4151048" cy="196843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05313">
                  <a:extLst>
                    <a:ext uri="{9D8B030D-6E8A-4147-A177-3AD203B41FA5}">
                      <a16:colId xmlns:a16="http://schemas.microsoft.com/office/drawing/2014/main" val="318759745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811334876"/>
                    </a:ext>
                  </a:extLst>
                </a:gridCol>
                <a:gridCol w="677335">
                  <a:extLst>
                    <a:ext uri="{9D8B030D-6E8A-4147-A177-3AD203B41FA5}">
                      <a16:colId xmlns:a16="http://schemas.microsoft.com/office/drawing/2014/main" val="2109679569"/>
                    </a:ext>
                  </a:extLst>
                </a:gridCol>
              </a:tblGrid>
              <a:tr h="6599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u="none" strike="noStrike" dirty="0">
                          <a:effectLst/>
                        </a:rPr>
                        <a:t>UNIDAD MÉDICA QUE BRINDA EL SERVICIO O RECIBE AL PACIENTE</a:t>
                      </a:r>
                      <a:endParaRPr lang="es-ES_tradn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u="none" strike="noStrike" dirty="0">
                          <a:effectLst/>
                        </a:rPr>
                        <a:t>SUBSISTEMA QUE RECIBE AL PACIENTE</a:t>
                      </a:r>
                      <a:endParaRPr lang="es-ES_tradn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u="none" strike="noStrike" dirty="0">
                          <a:effectLst/>
                        </a:rPr>
                        <a:t>TOTAL</a:t>
                      </a:r>
                      <a:endParaRPr lang="es-ES_tradnl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2959446"/>
                  </a:ext>
                </a:extLst>
              </a:tr>
              <a:tr h="261697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HOSPITAL VERDI CEVALLOS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MSP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76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7644400"/>
                  </a:ext>
                </a:extLst>
              </a:tr>
              <a:tr h="261697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HOSPITAL DE ESPECIALIDADES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MSP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39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189316"/>
                  </a:ext>
                </a:extLst>
              </a:tr>
              <a:tr h="261697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HOSPITAL NAPOLEON DAVILA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MSP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38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5827897"/>
                  </a:ext>
                </a:extLst>
              </a:tr>
              <a:tr h="261697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HOSPITAL MOVIL 1 PEDERNALES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MSP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294451"/>
                  </a:ext>
                </a:extLst>
              </a:tr>
              <a:tr h="261697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000" u="none" strike="noStrike">
                          <a:effectLst/>
                        </a:rPr>
                        <a:t>HOSPITAL RODRIGUEZ ZAMBRANO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MSP 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1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0668003"/>
                  </a:ext>
                </a:extLst>
              </a:tr>
            </a:tbl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5FCDBD2-9D49-31CA-95D9-9BDAE2456743}"/>
              </a:ext>
            </a:extLst>
          </p:cNvPr>
          <p:cNvSpPr/>
          <p:nvPr/>
        </p:nvSpPr>
        <p:spPr>
          <a:xfrm>
            <a:off x="2905321" y="4597763"/>
            <a:ext cx="2606928" cy="3077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TOTAL GENERAL RPIS 161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905577F-196C-058A-5F20-44174099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932066"/>
              </p:ext>
            </p:extLst>
          </p:nvPr>
        </p:nvGraphicFramePr>
        <p:xfrm>
          <a:off x="6779098" y="1516924"/>
          <a:ext cx="5412902" cy="335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F71F6F9-7CDC-BD9B-28A0-D05A0339B56A}"/>
              </a:ext>
            </a:extLst>
          </p:cNvPr>
          <p:cNvSpPr txBox="1"/>
          <p:nvPr/>
        </p:nvSpPr>
        <p:spPr>
          <a:xfrm>
            <a:off x="312737" y="5821723"/>
            <a:ext cx="27564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Matriz Reporte de Unidad de Gestión</a:t>
            </a:r>
          </a:p>
          <a:p>
            <a:r>
              <a:rPr lang="es-EC" sz="900" b="1" dirty="0"/>
              <a:t>ELABORADO POR: Dra. Belén Cedeño</a:t>
            </a:r>
          </a:p>
          <a:p>
            <a:r>
              <a:rPr lang="es-EC" sz="900" b="1" dirty="0"/>
              <a:t>FECHA DE CORTE: 31/12/2023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D8DD8FF-5E5B-06CD-C364-43867E54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77786"/>
              </p:ext>
            </p:extLst>
          </p:nvPr>
        </p:nvGraphicFramePr>
        <p:xfrm>
          <a:off x="338590" y="1291489"/>
          <a:ext cx="2052546" cy="421823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52546">
                  <a:extLst>
                    <a:ext uri="{9D8B030D-6E8A-4147-A177-3AD203B41FA5}">
                      <a16:colId xmlns:a16="http://schemas.microsoft.com/office/drawing/2014/main" val="1820864826"/>
                    </a:ext>
                  </a:extLst>
                </a:gridCol>
              </a:tblGrid>
              <a:tr h="60771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1" u="none" strike="noStrike" dirty="0">
                          <a:effectLst/>
                        </a:rPr>
                        <a:t>ESPECIALIDADES REFERIDAS A OTRAS UNIDADES DE SALUD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3352391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900" u="none" strike="noStrike" dirty="0">
                          <a:effectLst/>
                        </a:rPr>
                        <a:t>CARDIOLOGÍA / CARDIOVASCULAR / CARDIO TORÁCICA </a:t>
                      </a:r>
                      <a:endParaRPr lang="es-ES_tradn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296469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900" u="none" strike="noStrike">
                          <a:effectLst/>
                        </a:rPr>
                        <a:t>CARDIOLOGIA PEDIÁTRICA</a:t>
                      </a:r>
                      <a:endParaRPr lang="es-ES_tradnl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86136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PEDIATRÍA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2779955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CIRUGÍA PEDIATRICA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035904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 dirty="0">
                          <a:effectLst/>
                        </a:rPr>
                        <a:t>CIRUGÍA VASCULAR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790383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900" u="none" strike="noStrike" dirty="0">
                          <a:effectLst/>
                        </a:rPr>
                        <a:t>HEMATOLOGIA </a:t>
                      </a:r>
                      <a:endParaRPr lang="es-ES_tradn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782136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900" u="none" strike="noStrike" dirty="0">
                          <a:effectLst/>
                        </a:rPr>
                        <a:t>COLOPROCTOLOGÍA </a:t>
                      </a:r>
                      <a:endParaRPr lang="es-ES_tradn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882642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CIRUGÍA CARDIOTORÁCICA 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59481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 dirty="0">
                          <a:effectLst/>
                        </a:rPr>
                        <a:t>GASTROENTEROLOGÍA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1138136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GINECOLOGÍA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435042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NEUROCIRUGÍA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476275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 dirty="0">
                          <a:effectLst/>
                        </a:rPr>
                        <a:t>ONCOLOGÍA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620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66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3847C922-2305-4129-43B8-072C3D95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308" y="618085"/>
            <a:ext cx="862244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n-US" sz="1600" b="1" dirty="0"/>
              <a:t>Fortalecer la atención integral de los usuarios mediante la articulación de las redes y micro redes entre los distintos niveles de atención público – privados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1EF8C4-396B-54DD-406F-C476203FD304}"/>
              </a:ext>
            </a:extLst>
          </p:cNvPr>
          <p:cNvSpPr txBox="1"/>
          <p:nvPr/>
        </p:nvSpPr>
        <p:spPr>
          <a:xfrm>
            <a:off x="1696308" y="1351013"/>
            <a:ext cx="9004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REFERENCIAS Y DERIVACIONES APOYO DIAGNÓSTICO ENVIADAS DE ENERO</a:t>
            </a:r>
            <a:r>
              <a:rPr lang="es-EC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-DICIEMBRE 2023</a:t>
            </a:r>
            <a:r>
              <a:rPr lang="es-EC" dirty="0">
                <a:effectLst/>
              </a:rPr>
              <a:t> 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858562-890E-37FB-C043-B555235D0218}"/>
              </a:ext>
            </a:extLst>
          </p:cNvPr>
          <p:cNvSpPr txBox="1"/>
          <p:nvPr/>
        </p:nvSpPr>
        <p:spPr>
          <a:xfrm>
            <a:off x="552451" y="5776234"/>
            <a:ext cx="27564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Matriz Reporte de Unidad de Gestión</a:t>
            </a:r>
          </a:p>
          <a:p>
            <a:r>
              <a:rPr lang="es-EC" sz="900" b="1" dirty="0"/>
              <a:t>ELABORADO POR: Dra. Belén Cedeño</a:t>
            </a:r>
          </a:p>
          <a:p>
            <a:r>
              <a:rPr lang="es-EC" sz="900" b="1" dirty="0"/>
              <a:t>FECHA DE CORTE: 31/12/2023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B6CF1A1-E142-83F4-B41E-87F8A24AE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85381"/>
              </p:ext>
            </p:extLst>
          </p:nvPr>
        </p:nvGraphicFramePr>
        <p:xfrm>
          <a:off x="552451" y="2112539"/>
          <a:ext cx="5016499" cy="33274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63856">
                  <a:extLst>
                    <a:ext uri="{9D8B030D-6E8A-4147-A177-3AD203B41FA5}">
                      <a16:colId xmlns:a16="http://schemas.microsoft.com/office/drawing/2014/main" val="3696059423"/>
                    </a:ext>
                  </a:extLst>
                </a:gridCol>
                <a:gridCol w="875192">
                  <a:extLst>
                    <a:ext uri="{9D8B030D-6E8A-4147-A177-3AD203B41FA5}">
                      <a16:colId xmlns:a16="http://schemas.microsoft.com/office/drawing/2014/main" val="20422184"/>
                    </a:ext>
                  </a:extLst>
                </a:gridCol>
                <a:gridCol w="849824">
                  <a:extLst>
                    <a:ext uri="{9D8B030D-6E8A-4147-A177-3AD203B41FA5}">
                      <a16:colId xmlns:a16="http://schemas.microsoft.com/office/drawing/2014/main" val="3633696402"/>
                    </a:ext>
                  </a:extLst>
                </a:gridCol>
                <a:gridCol w="827627">
                  <a:extLst>
                    <a:ext uri="{9D8B030D-6E8A-4147-A177-3AD203B41FA5}">
                      <a16:colId xmlns:a16="http://schemas.microsoft.com/office/drawing/2014/main" val="229996583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ESPECIFICACIÓN DEL SERVICIO APOYO Y DIAGNÓSTICO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RPC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RPIS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1" u="none" strike="noStrike" dirty="0">
                          <a:effectLst/>
                        </a:rPr>
                        <a:t>CANTIDAD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45453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TOMOGRAFIA UROTAC / SIMPLES Y CONTRASTADA 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37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380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417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545812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TERAPIA INTENSIVA NEONATAL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41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35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76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22848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ENDOSCOPÍA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62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94592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BIOPSIA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51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379003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COLONOSCOPIA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45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72538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RESONANCIA MAGNÉTICA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43901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TERAPIA INTENSIVA ADULTO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26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12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8633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CPRE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25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695816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UROLOGIA / LITOTRICIA INTRACORPORIA CON COLOCACIÓN DE CATETER DOBLE J 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25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941098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PAAF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56126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>
                          <a:effectLst/>
                        </a:rPr>
                        <a:t>TERAPIA INTENSIVA PEDIÁTRICA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6210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u="none" strike="noStrike" dirty="0">
                          <a:effectLst/>
                        </a:rPr>
                        <a:t>UNIDAD DE QUEMADOS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>
                          <a:effectLst/>
                        </a:rPr>
                        <a:t>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703317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TOTAL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374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432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806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563051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43CD9B2-CB73-6D01-7EAA-8F6EBCDE4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626740"/>
              </p:ext>
            </p:extLst>
          </p:nvPr>
        </p:nvGraphicFramePr>
        <p:xfrm>
          <a:off x="5778250" y="2086214"/>
          <a:ext cx="5614680" cy="356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7922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4" name="1 Rectángulo">
            <a:extLst>
              <a:ext uri="{FF2B5EF4-FFF2-40B4-BE49-F238E27FC236}">
                <a16:creationId xmlns:a16="http://schemas.microsoft.com/office/drawing/2014/main" id="{BE5088CF-811A-2FCC-B1E5-29DD8AD8C678}"/>
              </a:ext>
            </a:extLst>
          </p:cNvPr>
          <p:cNvSpPr/>
          <p:nvPr/>
        </p:nvSpPr>
        <p:spPr>
          <a:xfrm>
            <a:off x="2339004" y="164584"/>
            <a:ext cx="6942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latin typeface="Times New Roman" panose="02020603050405020304" pitchFamily="18" charset="0"/>
              </a:rPr>
              <a:t>PRODUCCIÓN GENERAL VARIOS SERVICIOS HMHA 2023</a:t>
            </a:r>
            <a:endParaRPr lang="es-ES" sz="18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E412C09-F8A8-DBAE-CC10-823E92331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42759"/>
              </p:ext>
            </p:extLst>
          </p:nvPr>
        </p:nvGraphicFramePr>
        <p:xfrm>
          <a:off x="468444" y="595390"/>
          <a:ext cx="3596418" cy="592023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715319">
                  <a:extLst>
                    <a:ext uri="{9D8B030D-6E8A-4147-A177-3AD203B41FA5}">
                      <a16:colId xmlns:a16="http://schemas.microsoft.com/office/drawing/2014/main" val="570252496"/>
                    </a:ext>
                  </a:extLst>
                </a:gridCol>
                <a:gridCol w="881099">
                  <a:extLst>
                    <a:ext uri="{9D8B030D-6E8A-4147-A177-3AD203B41FA5}">
                      <a16:colId xmlns:a16="http://schemas.microsoft.com/office/drawing/2014/main" val="1800642851"/>
                    </a:ext>
                  </a:extLst>
                </a:gridCol>
              </a:tblGrid>
              <a:tr h="1774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ATENCIONES CONSULTA EXTERNA 2023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39761"/>
                  </a:ext>
                </a:extLst>
              </a:tr>
              <a:tr h="16306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ESPECIALIDAD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CANTIDAD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607449089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Alergología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2706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406097943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Anestesiología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3052767913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Cardiología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4857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057046572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Cirugía Cardiovascular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87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3880123507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Cirugía General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2039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502517391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Cirugía Ortopédica Y Traumatología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3224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768321301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Cirugía Plástica y Reconstructiva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399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532842309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Cirugía Vascular y Endovascular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1146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18490632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Dermatología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4811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4082926391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Endocrinología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2469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4243177292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Fisiatría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5335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3381145442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Gastroenterología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4690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506663313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Geriatría y Gerontología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1079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807217152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Ginecología y Obstetricia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2527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4231684362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Hematología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368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222306695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Infectología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289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468256083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Medicina Del Trabajo, Medicina Ocupacional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757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3637499824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Medicina General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1086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243645369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Medicina Interna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4751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3032844136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Nefrología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1537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661524853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Neonatología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164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454814182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Neumología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1605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306623926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Neurocirugía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242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43933920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Neurología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2299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607337588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Nutrición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1293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431298531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Odontología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2147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3079425432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Oftalmología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3202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57777653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Otorrinolaringología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3183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237727505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Pediatría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4543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491976345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Proctología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576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0184784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Psicología Clínica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1519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3259935694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Psiquiatría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1278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1954065897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Reumatología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2548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986613015"/>
                  </a:ext>
                </a:extLst>
              </a:tr>
              <a:tr h="148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Urología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" marR="5547" marT="55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1978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3396301342"/>
                  </a:ext>
                </a:extLst>
              </a:tr>
              <a:tr h="1774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TOTAL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u="none" strike="noStrike" dirty="0">
                          <a:effectLst/>
                        </a:rPr>
                        <a:t>70.766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7" marR="5547" marT="5547" marB="0" anchor="b"/>
                </a:tc>
                <a:extLst>
                  <a:ext uri="{0D108BD9-81ED-4DB2-BD59-A6C34878D82A}">
                    <a16:rowId xmlns:a16="http://schemas.microsoft.com/office/drawing/2014/main" val="223022069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15F6933-0619-7B39-0113-7FE742D77416}"/>
              </a:ext>
            </a:extLst>
          </p:cNvPr>
          <p:cNvSpPr txBox="1"/>
          <p:nvPr/>
        </p:nvSpPr>
        <p:spPr>
          <a:xfrm>
            <a:off x="5202558" y="6139699"/>
            <a:ext cx="27564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Datos Unidad de Admisiones</a:t>
            </a:r>
          </a:p>
          <a:p>
            <a:r>
              <a:rPr lang="es-EC" sz="900" b="1" dirty="0"/>
              <a:t>ELABORADO POR: Eco. Jaime Moreira Macias</a:t>
            </a:r>
          </a:p>
          <a:p>
            <a:r>
              <a:rPr lang="es-EC" sz="900" b="1" dirty="0"/>
              <a:t>FECHA DE CORTE: 31/12/2023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4520826-E87F-3B19-EB4D-A74DD0669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80631"/>
              </p:ext>
            </p:extLst>
          </p:nvPr>
        </p:nvGraphicFramePr>
        <p:xfrm>
          <a:off x="6576541" y="595390"/>
          <a:ext cx="3454400" cy="5734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26486">
                  <a:extLst>
                    <a:ext uri="{9D8B030D-6E8A-4147-A177-3AD203B41FA5}">
                      <a16:colId xmlns:a16="http://schemas.microsoft.com/office/drawing/2014/main" val="4038670493"/>
                    </a:ext>
                  </a:extLst>
                </a:gridCol>
                <a:gridCol w="827914">
                  <a:extLst>
                    <a:ext uri="{9D8B030D-6E8A-4147-A177-3AD203B41FA5}">
                      <a16:colId xmlns:a16="http://schemas.microsoft.com/office/drawing/2014/main" val="374982112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PRODUCCIÓN VARIOS SERVICIOS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533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SERVICIO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CANTIDAD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368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EMERGENCIA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33.145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84884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84C18E1-BEEF-D052-D5DE-2D779B7C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12177"/>
              </p:ext>
            </p:extLst>
          </p:nvPr>
        </p:nvGraphicFramePr>
        <p:xfrm>
          <a:off x="6576541" y="1384291"/>
          <a:ext cx="3454400" cy="7639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26486">
                  <a:extLst>
                    <a:ext uri="{9D8B030D-6E8A-4147-A177-3AD203B41FA5}">
                      <a16:colId xmlns:a16="http://schemas.microsoft.com/office/drawing/2014/main" val="2158972469"/>
                    </a:ext>
                  </a:extLst>
                </a:gridCol>
                <a:gridCol w="827914">
                  <a:extLst>
                    <a:ext uri="{9D8B030D-6E8A-4147-A177-3AD203B41FA5}">
                      <a16:colId xmlns:a16="http://schemas.microsoft.com/office/drawing/2014/main" val="41787278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CENTRO QUIRÚRGICO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CANTIDAD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2313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CIRUGÍAS PROGRAMADAS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2184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5601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CIRUGÍAS DE EMERGENCIA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1356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218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3.540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16323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433E9F5-2DE4-44CD-7FC2-3FB61AD0F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9168"/>
              </p:ext>
            </p:extLst>
          </p:nvPr>
        </p:nvGraphicFramePr>
        <p:xfrm>
          <a:off x="6104191" y="2410016"/>
          <a:ext cx="4576324" cy="3829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9520">
                  <a:extLst>
                    <a:ext uri="{9D8B030D-6E8A-4147-A177-3AD203B41FA5}">
                      <a16:colId xmlns:a16="http://schemas.microsoft.com/office/drawing/2014/main" val="156555728"/>
                    </a:ext>
                  </a:extLst>
                </a:gridCol>
                <a:gridCol w="1096804">
                  <a:extLst>
                    <a:ext uri="{9D8B030D-6E8A-4147-A177-3AD203B41FA5}">
                      <a16:colId xmlns:a16="http://schemas.microsoft.com/office/drawing/2014/main" val="10347283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LABORATORIO CLÍNICO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CANTIDAD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7074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TOTAL DETERMINACIONES DE LABORATORIO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287.433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207615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B5F523B-4C66-E463-1D18-FAAFE8152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48052"/>
              </p:ext>
            </p:extLst>
          </p:nvPr>
        </p:nvGraphicFramePr>
        <p:xfrm>
          <a:off x="4598826" y="3078233"/>
          <a:ext cx="3010731" cy="3829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19563">
                  <a:extLst>
                    <a:ext uri="{9D8B030D-6E8A-4147-A177-3AD203B41FA5}">
                      <a16:colId xmlns:a16="http://schemas.microsoft.com/office/drawing/2014/main" val="3018848632"/>
                    </a:ext>
                  </a:extLst>
                </a:gridCol>
                <a:gridCol w="1291168">
                  <a:extLst>
                    <a:ext uri="{9D8B030D-6E8A-4147-A177-3AD203B41FA5}">
                      <a16:colId xmlns:a16="http://schemas.microsoft.com/office/drawing/2014/main" val="38524357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RAYOS X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CANTIDAD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9345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RADIOGRAFÍAS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5.842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555139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2B2C5FC-A1E0-C11E-2065-21358B1D2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39213"/>
              </p:ext>
            </p:extLst>
          </p:nvPr>
        </p:nvGraphicFramePr>
        <p:xfrm>
          <a:off x="6768962" y="3755661"/>
          <a:ext cx="3454400" cy="7639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26486">
                  <a:extLst>
                    <a:ext uri="{9D8B030D-6E8A-4147-A177-3AD203B41FA5}">
                      <a16:colId xmlns:a16="http://schemas.microsoft.com/office/drawing/2014/main" val="2663117693"/>
                    </a:ext>
                  </a:extLst>
                </a:gridCol>
                <a:gridCol w="827914">
                  <a:extLst>
                    <a:ext uri="{9D8B030D-6E8A-4147-A177-3AD203B41FA5}">
                      <a16:colId xmlns:a16="http://schemas.microsoft.com/office/drawing/2014/main" val="6053133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OTRAS PRUEBAS DIAGNÓSTICAS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CANTIDAD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7370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ECOCARDIOGRAMA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516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099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ELECTROCARDIOGRAMA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2.651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251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AUDIOLOGÍA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1641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4574381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C5ED1BB-7E48-CA78-EF84-B028047FB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980406"/>
              </p:ext>
            </p:extLst>
          </p:nvPr>
        </p:nvGraphicFramePr>
        <p:xfrm>
          <a:off x="4582895" y="4838894"/>
          <a:ext cx="3596418" cy="9544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38085">
                  <a:extLst>
                    <a:ext uri="{9D8B030D-6E8A-4147-A177-3AD203B41FA5}">
                      <a16:colId xmlns:a16="http://schemas.microsoft.com/office/drawing/2014/main" val="1806505244"/>
                    </a:ext>
                  </a:extLst>
                </a:gridCol>
                <a:gridCol w="1658333">
                  <a:extLst>
                    <a:ext uri="{9D8B030D-6E8A-4147-A177-3AD203B41FA5}">
                      <a16:colId xmlns:a16="http://schemas.microsoft.com/office/drawing/2014/main" val="29652206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FISIOTERAPIA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CANTIDAD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6060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ELECTROTERAPIA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19.808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103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COMPRESAS QUIMICAS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24.640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584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EJERCICIOS TERAPÉUTICOS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70.738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14383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PARAFINA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4.519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7098017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0868ED4-69A7-B086-928B-FE2D8D0EA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55548"/>
              </p:ext>
            </p:extLst>
          </p:nvPr>
        </p:nvGraphicFramePr>
        <p:xfrm>
          <a:off x="8522176" y="4713058"/>
          <a:ext cx="3454400" cy="11449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26486">
                  <a:extLst>
                    <a:ext uri="{9D8B030D-6E8A-4147-A177-3AD203B41FA5}">
                      <a16:colId xmlns:a16="http://schemas.microsoft.com/office/drawing/2014/main" val="2410139932"/>
                    </a:ext>
                  </a:extLst>
                </a:gridCol>
                <a:gridCol w="827914">
                  <a:extLst>
                    <a:ext uri="{9D8B030D-6E8A-4147-A177-3AD203B41FA5}">
                      <a16:colId xmlns:a16="http://schemas.microsoft.com/office/drawing/2014/main" val="17181076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OTROS EXÁMENES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CANTIDAD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062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TERAPIA DE LENGUAJE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30.495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273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TERAPIA RESPIRATORIA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385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424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ENDOSCOPÍA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202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2712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ECOGRAFÍA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2.572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353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COLONOSCOPÍA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79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1426575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3607D116-729C-F79A-33C1-159277345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25856"/>
              </p:ext>
            </p:extLst>
          </p:nvPr>
        </p:nvGraphicFramePr>
        <p:xfrm>
          <a:off x="8496162" y="3070472"/>
          <a:ext cx="3454400" cy="381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26486">
                  <a:extLst>
                    <a:ext uri="{9D8B030D-6E8A-4147-A177-3AD203B41FA5}">
                      <a16:colId xmlns:a16="http://schemas.microsoft.com/office/drawing/2014/main" val="3504652369"/>
                    </a:ext>
                  </a:extLst>
                </a:gridCol>
                <a:gridCol w="827914">
                  <a:extLst>
                    <a:ext uri="{9D8B030D-6E8A-4147-A177-3AD203B41FA5}">
                      <a16:colId xmlns:a16="http://schemas.microsoft.com/office/drawing/2014/main" val="38523664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FARMACIA RECETAS DESPACHADAS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353.449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087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KILOS DE ROPA LAVADA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15.797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057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74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617B0DE-2478-442C-80A9-8A2996CC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2459038"/>
            <a:ext cx="6442075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n-US" sz="4000" b="1" dirty="0"/>
              <a:t>OE6 Incrementar la investigación en salud</a:t>
            </a:r>
          </a:p>
          <a:p>
            <a:pPr algn="ctr" eaLnBrk="1" hangingPunct="1">
              <a:buClrTx/>
              <a:buFontTx/>
              <a:buNone/>
            </a:pPr>
            <a:endParaRPr lang="es-E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562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374A4B-E7DF-7F27-2A9E-849A6EDDC3F9}"/>
              </a:ext>
            </a:extLst>
          </p:cNvPr>
          <p:cNvSpPr txBox="1"/>
          <p:nvPr/>
        </p:nvSpPr>
        <p:spPr>
          <a:xfrm>
            <a:off x="1498600" y="456268"/>
            <a:ext cx="9004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kern="50" dirty="0">
                <a:effectLst/>
                <a:latin typeface="Times New Roman" panose="02020603050405020304" pitchFamily="18" charset="0"/>
              </a:rPr>
              <a:t>DESDE </a:t>
            </a:r>
            <a:r>
              <a:rPr lang="es-EC" b="1" kern="50" dirty="0">
                <a:latin typeface="Times New Roman" panose="02020603050405020304" pitchFamily="18" charset="0"/>
              </a:rPr>
              <a:t>LA UNIDAD DE DOCENCIA SE HA VENIDO TRABAJANDO EN LA CAPACITACIÓN CONTINÚA PARA PERSONAL MÉDICO DE ESTA CASA DE SALUD MEDIANTES LOS VIERNES CIENTÍFICOS.</a:t>
            </a:r>
            <a:endParaRPr lang="es-EC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79EAFA-ACD2-7995-2E79-47174947F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76059"/>
              </p:ext>
            </p:extLst>
          </p:nvPr>
        </p:nvGraphicFramePr>
        <p:xfrm>
          <a:off x="194072" y="1212850"/>
          <a:ext cx="1651000" cy="33655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813324948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>
                          <a:effectLst/>
                        </a:rPr>
                        <a:t>ABRIL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58011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VARIOS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42108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ENFERMEDADES TRAZADORAS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105849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TB LAM TEST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745392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PROTOCOLO TRAUMA CRANEOENCEFALICO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21964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NEUROPLASTICIDAD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0209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MANEJO DE CONVULSIONES EN PEDIATRIA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868397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RCP PEDIATRICO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606753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BEA144-E232-46FC-56F2-34FEB6896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347385"/>
              </p:ext>
            </p:extLst>
          </p:nvPr>
        </p:nvGraphicFramePr>
        <p:xfrm>
          <a:off x="2071886" y="1231900"/>
          <a:ext cx="1536700" cy="241744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40260137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MAYO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85326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EMERGENCIA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348268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FLUIDOTERAPIA EN PACIENTES CRITICOS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373083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PROTOCOLO RUSH, ECOGRAFIA EN SHOCK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43535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CETOACIDOSIS DIABETICA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35328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EDEMA AGUDO DE PULMON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668558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5E1F52A-43F0-55C8-AC83-69DD092D9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45406"/>
              </p:ext>
            </p:extLst>
          </p:nvPr>
        </p:nvGraphicFramePr>
        <p:xfrm>
          <a:off x="3824486" y="1257300"/>
          <a:ext cx="1727200" cy="344614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35815673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>
                          <a:effectLst/>
                        </a:rPr>
                        <a:t>JUNIO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31188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CIRUGÍA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79223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RESPUESTA METABOLICA AL STRESS QUIRURGICO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56805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ANEURISMA AORTA ABDOMINAL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511135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TRAUMA RENAL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282612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MANEJO FRACTURA ABIERTA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572553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CIRUGIA, CONTROL DE DAÑO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364973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ACTUALIZACION DE ARTRITIS REUMATOIDEA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68534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09039FF-F79C-D3BF-8DAC-363136EBA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1953"/>
              </p:ext>
            </p:extLst>
          </p:nvPr>
        </p:nvGraphicFramePr>
        <p:xfrm>
          <a:off x="5778500" y="1257300"/>
          <a:ext cx="1905000" cy="23241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72101687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>
                          <a:effectLst/>
                        </a:rPr>
                        <a:t>JULIO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873056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PEDIATRÍA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91424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OXIGENOTERAPIA EN PEDIATRIA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340463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DOLOR ABDOMINAL EN PEDIATRIA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086915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INSULINOTERAPIA EN PEDIATRIA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268001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DIARREA AGUDA Y MANEJO DE LIQUIDOS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04450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E86B3CD-B87C-F77A-EF87-A851F68EA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15151"/>
              </p:ext>
            </p:extLst>
          </p:nvPr>
        </p:nvGraphicFramePr>
        <p:xfrm>
          <a:off x="7881342" y="1257300"/>
          <a:ext cx="1770658" cy="1905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70658">
                  <a:extLst>
                    <a:ext uri="{9D8B030D-6E8A-4147-A177-3AD203B41FA5}">
                      <a16:colId xmlns:a16="http://schemas.microsoft.com/office/drawing/2014/main" val="424406833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AGOSTO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50948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GINECOLOGÍA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492405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MONITOREO FETAL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816906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CANCER DE CERVIX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197610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SINDROME DE OVARIO POLIQUISTICO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272916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600D9BF-055C-DC90-929F-F0EF4AA22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2209"/>
              </p:ext>
            </p:extLst>
          </p:nvPr>
        </p:nvGraphicFramePr>
        <p:xfrm>
          <a:off x="9849842" y="1257300"/>
          <a:ext cx="2057400" cy="384238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85826085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>
                          <a:effectLst/>
                        </a:rPr>
                        <a:t>SEPTIEMBRE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5635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MEDICINA INTERNA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8974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SINDROME CORONARIA AGUDO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64001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HIPOGLICEMIA PACIENTE DIABETICO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285299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ACTUALIZACION SOBRE LA ANTICONCEPCION HORMONAL DE ULTIMA GENERACION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592699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EPILEPSIA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423753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ANSIEDAD PAROXISTICA EPISODICA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823651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SINDROME DE INTESTINO IRRITABLE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098104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SINDROME GERIATRICO, CAIDA DEL ADULTO MAYOR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446154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A17E67C-C64B-32C7-E5A5-55B0E7C94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70715"/>
              </p:ext>
            </p:extLst>
          </p:nvPr>
        </p:nvGraphicFramePr>
        <p:xfrm>
          <a:off x="1845072" y="4843463"/>
          <a:ext cx="1892300" cy="12827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12644417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>
                          <a:effectLst/>
                        </a:rPr>
                        <a:t>OCTUBRE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6549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FISIATRÍA-NUTRICIÓN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898616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ESTIMULACION TEMPRANA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598423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MANEJO NUTRICIONAL DEL ADULTO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40627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4243ABC-DE4A-D06A-532A-9570CC0B3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56980"/>
              </p:ext>
            </p:extLst>
          </p:nvPr>
        </p:nvGraphicFramePr>
        <p:xfrm>
          <a:off x="6747371" y="4607878"/>
          <a:ext cx="2019300" cy="14116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3530958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>
                          <a:effectLst/>
                        </a:rPr>
                        <a:t>NOVIEMBRE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55908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IMAGENOLOGÍA-LABORATORIO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727716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SEGURIDAD RADIOLÓGICA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13094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USO PATOLOGIA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80975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962E8D4D-2247-79E1-712D-995CA625D5DA}"/>
              </a:ext>
            </a:extLst>
          </p:cNvPr>
          <p:cNvSpPr txBox="1"/>
          <p:nvPr/>
        </p:nvSpPr>
        <p:spPr>
          <a:xfrm>
            <a:off x="4173464" y="6084930"/>
            <a:ext cx="27564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Datos Unidad de Docencia </a:t>
            </a:r>
          </a:p>
          <a:p>
            <a:r>
              <a:rPr lang="es-EC" sz="900" b="1" dirty="0"/>
              <a:t>ELABORADO POR: Dr. Andrés Gutiérrez</a:t>
            </a:r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120517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FFA4A35-AC30-4A98-F99B-ED9B5276D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1658938"/>
            <a:ext cx="644207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n-US" sz="4000" b="1" dirty="0"/>
              <a:t>OE</a:t>
            </a:r>
            <a:r>
              <a:rPr lang="es-EC" altLang="en-US" sz="4000" b="1" dirty="0"/>
              <a:t>7 Incrementar la eificiencia institucional en el Ministerio de Salud Pública</a:t>
            </a:r>
          </a:p>
          <a:p>
            <a:pPr algn="ctr" eaLnBrk="1" hangingPunct="1">
              <a:buClrTx/>
              <a:buFontTx/>
              <a:buNone/>
            </a:pPr>
            <a:endParaRPr lang="es-EC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54878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5B4E59-540F-B42F-9430-0E8A69B87533}"/>
              </a:ext>
            </a:extLst>
          </p:cNvPr>
          <p:cNvSpPr txBox="1"/>
          <p:nvPr/>
        </p:nvSpPr>
        <p:spPr>
          <a:xfrm>
            <a:off x="509043" y="812874"/>
            <a:ext cx="887558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El Hospital General Miguel H. Alcívar, tiene varias aristas donde incrementa su eficiencia: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8D41FD-AF0B-7FDF-703E-52B0D16DAA5D}"/>
              </a:ext>
            </a:extLst>
          </p:cNvPr>
          <p:cNvSpPr txBox="1"/>
          <p:nvPr/>
        </p:nvSpPr>
        <p:spPr>
          <a:xfrm>
            <a:off x="875881" y="1384442"/>
            <a:ext cx="10223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Es así, que la Unidad de Planificación termina su año fiscal con una programación y modificación por un valor de $14.925.370,62.</a:t>
            </a:r>
            <a:endParaRPr lang="es-EC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EE3A03-2BBE-8E7A-39EB-DA407EAA1542}"/>
              </a:ext>
            </a:extLst>
          </p:cNvPr>
          <p:cNvSpPr txBox="1"/>
          <p:nvPr/>
        </p:nvSpPr>
        <p:spPr>
          <a:xfrm>
            <a:off x="107072" y="2256267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Talento Humano:</a:t>
            </a:r>
            <a:endParaRPr lang="es-EC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02F3B5-C1E4-6EFA-7051-C8B6232E1B35}"/>
              </a:ext>
            </a:extLst>
          </p:cNvPr>
          <p:cNvSpPr txBox="1"/>
          <p:nvPr/>
        </p:nvSpPr>
        <p:spPr>
          <a:xfrm>
            <a:off x="875881" y="2780239"/>
            <a:ext cx="106624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Durante el periodo 2023 el Hospital General Miguel H. Alcívar inicio el periodo con una nómina total de 423 servidores y trabajadores, gracias a las gestiones realizadas por las autoridades de la institución con el respaldo técnico de la Unidad de Talento Humano se finaliza el periodo con una nómina total de 520 servidores y trabajadores logrando un incremento en la nómina de personal de la institución equivalente al 19% en relación al personal con el que se contaba.</a:t>
            </a:r>
            <a:r>
              <a:rPr lang="es-EC" sz="1600" dirty="0">
                <a:effectLst/>
              </a:rPr>
              <a:t> </a:t>
            </a:r>
            <a:endParaRPr lang="es-EC" sz="16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5C2010D-F88B-D0F6-8D72-11DAE6EC7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33709"/>
              </p:ext>
            </p:extLst>
          </p:nvPr>
        </p:nvGraphicFramePr>
        <p:xfrm>
          <a:off x="3645568" y="4319873"/>
          <a:ext cx="4410995" cy="100553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099085">
                  <a:extLst>
                    <a:ext uri="{9D8B030D-6E8A-4147-A177-3AD203B41FA5}">
                      <a16:colId xmlns:a16="http://schemas.microsoft.com/office/drawing/2014/main" val="439214366"/>
                    </a:ext>
                  </a:extLst>
                </a:gridCol>
                <a:gridCol w="1099085">
                  <a:extLst>
                    <a:ext uri="{9D8B030D-6E8A-4147-A177-3AD203B41FA5}">
                      <a16:colId xmlns:a16="http://schemas.microsoft.com/office/drawing/2014/main" val="2497144492"/>
                    </a:ext>
                  </a:extLst>
                </a:gridCol>
                <a:gridCol w="1113740">
                  <a:extLst>
                    <a:ext uri="{9D8B030D-6E8A-4147-A177-3AD203B41FA5}">
                      <a16:colId xmlns:a16="http://schemas.microsoft.com/office/drawing/2014/main" val="518533827"/>
                    </a:ext>
                  </a:extLst>
                </a:gridCol>
                <a:gridCol w="1099085">
                  <a:extLst>
                    <a:ext uri="{9D8B030D-6E8A-4147-A177-3AD203B41FA5}">
                      <a16:colId xmlns:a16="http://schemas.microsoft.com/office/drawing/2014/main" val="2652473907"/>
                    </a:ext>
                  </a:extLst>
                </a:gridCol>
              </a:tblGrid>
              <a:tr h="336884">
                <a:tc gridSpan="4"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PERIODO 2023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0949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s-EC" sz="1100" b="1">
                          <a:effectLst/>
                        </a:rPr>
                        <a:t>ENERO</a:t>
                      </a:r>
                      <a:endParaRPr lang="es-EC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>
                          <a:effectLst/>
                        </a:rPr>
                        <a:t>DICIEMBRE</a:t>
                      </a:r>
                      <a:endParaRPr lang="es-EC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>
                          <a:effectLst/>
                        </a:rPr>
                        <a:t>INCREMENTO DE PERSONAL</a:t>
                      </a:r>
                      <a:endParaRPr lang="es-EC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>
                          <a:effectLst/>
                        </a:rPr>
                        <a:t>%</a:t>
                      </a:r>
                      <a:endParaRPr lang="es-EC" sz="11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005503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423</a:t>
                      </a:r>
                      <a:endParaRPr lang="es-EC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>
                          <a:effectLst/>
                        </a:rPr>
                        <a:t>520</a:t>
                      </a:r>
                      <a:endParaRPr lang="es-EC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>
                          <a:effectLst/>
                        </a:rPr>
                        <a:t>97</a:t>
                      </a:r>
                      <a:endParaRPr lang="es-EC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>
                          <a:effectLst/>
                        </a:rPr>
                        <a:t>19%</a:t>
                      </a:r>
                      <a:endParaRPr lang="es-EC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6226596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BEF7DDC-5EBC-448C-241B-16E93707322C}"/>
              </a:ext>
            </a:extLst>
          </p:cNvPr>
          <p:cNvSpPr txBox="1"/>
          <p:nvPr/>
        </p:nvSpPr>
        <p:spPr>
          <a:xfrm>
            <a:off x="400634" y="5831015"/>
            <a:ext cx="316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Unidad Administratyiva de Talento Humano</a:t>
            </a:r>
          </a:p>
          <a:p>
            <a:r>
              <a:rPr lang="es-EC" sz="900" b="1" dirty="0"/>
              <a:t>ELABORADO POR: Ing. Jaime Palacios</a:t>
            </a:r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393028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C37B93-2BED-37EE-5316-3D2E012E8193}"/>
              </a:ext>
            </a:extLst>
          </p:cNvPr>
          <p:cNvSpPr txBox="1"/>
          <p:nvPr/>
        </p:nvSpPr>
        <p:spPr>
          <a:xfrm>
            <a:off x="312737" y="394713"/>
            <a:ext cx="946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endParaRPr lang="es-ES_tradnl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algn="just"/>
            <a:r>
              <a:rPr lang="es-ES_tradnl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 personal con el que cuenta el Hospital General Miguel H. Alcívar se clasifica de acuerdo al siguiente cuadro:</a:t>
            </a:r>
            <a:endParaRPr lang="es-EC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DC710B7-B3B0-6951-F75B-9CF6D0D0D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93936"/>
              </p:ext>
            </p:extLst>
          </p:nvPr>
        </p:nvGraphicFramePr>
        <p:xfrm>
          <a:off x="2952383" y="2025040"/>
          <a:ext cx="5919538" cy="256032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0330">
                  <a:extLst>
                    <a:ext uri="{9D8B030D-6E8A-4147-A177-3AD203B41FA5}">
                      <a16:colId xmlns:a16="http://schemas.microsoft.com/office/drawing/2014/main" val="3570722085"/>
                    </a:ext>
                  </a:extLst>
                </a:gridCol>
                <a:gridCol w="4640276">
                  <a:extLst>
                    <a:ext uri="{9D8B030D-6E8A-4147-A177-3AD203B41FA5}">
                      <a16:colId xmlns:a16="http://schemas.microsoft.com/office/drawing/2014/main" val="2602298653"/>
                    </a:ext>
                  </a:extLst>
                </a:gridCol>
                <a:gridCol w="562841">
                  <a:extLst>
                    <a:ext uri="{9D8B030D-6E8A-4147-A177-3AD203B41FA5}">
                      <a16:colId xmlns:a16="http://schemas.microsoft.com/office/drawing/2014/main" val="265726842"/>
                    </a:ext>
                  </a:extLst>
                </a:gridCol>
                <a:gridCol w="556091">
                  <a:extLst>
                    <a:ext uri="{9D8B030D-6E8A-4147-A177-3AD203B41FA5}">
                      <a16:colId xmlns:a16="http://schemas.microsoft.com/office/drawing/2014/main" val="647739769"/>
                    </a:ext>
                  </a:extLst>
                </a:gridCol>
              </a:tblGrid>
              <a:tr h="187438"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effectLst/>
                          <a:latin typeface="+mj-lt"/>
                        </a:rPr>
                        <a:t>DISTRIBUCIÓN DEL PERSONAL</a:t>
                      </a:r>
                      <a:endParaRPr lang="es-EC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0104"/>
                  </a:ext>
                </a:extLst>
              </a:tr>
              <a:tr h="178513">
                <a:tc gridSpan="2"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1.SERVICIO CIVIL PUBLICO (LOSEP)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7814276"/>
                  </a:ext>
                </a:extLst>
              </a:tr>
              <a:tr h="178513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3257127"/>
                  </a:ext>
                </a:extLst>
              </a:tr>
              <a:tr h="187438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NIVEL SUPERIOR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1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>
                          <a:effectLst/>
                          <a:latin typeface="+mj-lt"/>
                        </a:rPr>
                        <a:t>0%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7520884"/>
                  </a:ext>
                </a:extLst>
              </a:tr>
              <a:tr h="187438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  <a:latin typeface="+mj-lt"/>
                        </a:rPr>
                        <a:t>NIVEL OPERATIVO</a:t>
                      </a:r>
                      <a:endParaRPr lang="es-EC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66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dirty="0">
                          <a:effectLst/>
                          <a:latin typeface="+mj-lt"/>
                        </a:rPr>
                        <a:t>13%</a:t>
                      </a:r>
                      <a:endParaRPr lang="es-EC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4518107"/>
                  </a:ext>
                </a:extLst>
              </a:tr>
              <a:tr h="187438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PROFESIONALES DE LA SALUD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361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>
                          <a:effectLst/>
                          <a:latin typeface="+mj-lt"/>
                        </a:rPr>
                        <a:t>69%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850816"/>
                  </a:ext>
                </a:extLst>
              </a:tr>
              <a:tr h="173632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4145807"/>
                  </a:ext>
                </a:extLst>
              </a:tr>
              <a:tr h="178513">
                <a:tc gridSpan="2"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2.CODIGO DEL TRABAJO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0708900"/>
                  </a:ext>
                </a:extLst>
              </a:tr>
              <a:tr h="178513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60626257"/>
                  </a:ext>
                </a:extLst>
              </a:tr>
              <a:tr h="187438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1.CONTRATOS CÓDIGO DE TRABAJO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92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>
                          <a:effectLst/>
                          <a:latin typeface="+mj-lt"/>
                        </a:rPr>
                        <a:t>18%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1321689"/>
                  </a:ext>
                </a:extLst>
              </a:tr>
              <a:tr h="173632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9696937"/>
                  </a:ext>
                </a:extLst>
              </a:tr>
              <a:tr h="196363">
                <a:tc gridSpan="2">
                  <a:txBody>
                    <a:bodyPr/>
                    <a:lstStyle/>
                    <a:p>
                      <a:r>
                        <a:rPr lang="es-EC" sz="1400">
                          <a:effectLst/>
                          <a:latin typeface="+mj-lt"/>
                        </a:rPr>
                        <a:t>TOTAL, PERSONAL HMHA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effectLst/>
                          <a:latin typeface="+mj-lt"/>
                        </a:rPr>
                        <a:t>520</a:t>
                      </a:r>
                      <a:endParaRPr lang="es-EC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dirty="0">
                          <a:effectLst/>
                          <a:latin typeface="+mj-lt"/>
                        </a:rPr>
                        <a:t>100%</a:t>
                      </a:r>
                      <a:endParaRPr lang="es-EC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0709806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43703AE4-BD87-DF0E-BEA5-F188AD0B7345}"/>
              </a:ext>
            </a:extLst>
          </p:cNvPr>
          <p:cNvSpPr txBox="1"/>
          <p:nvPr/>
        </p:nvSpPr>
        <p:spPr>
          <a:xfrm>
            <a:off x="1227388" y="5831015"/>
            <a:ext cx="316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Unidad Administratyiva de Talento Humano</a:t>
            </a:r>
          </a:p>
          <a:p>
            <a:r>
              <a:rPr lang="es-EC" sz="900" b="1" dirty="0"/>
              <a:t>ELABORADO POR: Ing. Jaime Palacios</a:t>
            </a:r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1837390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B392B7-B3A2-5E2E-1B22-BFC3C3CF229C}"/>
              </a:ext>
            </a:extLst>
          </p:cNvPr>
          <p:cNvSpPr txBox="1"/>
          <p:nvPr/>
        </p:nvSpPr>
        <p:spPr>
          <a:xfrm>
            <a:off x="1107564" y="1749509"/>
            <a:ext cx="100096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800" dirty="0">
                <a:effectLst/>
                <a:latin typeface="+mj-lt"/>
                <a:ea typeface="MS Mincho" panose="02020609040205080304" pitchFamily="49" charset="-128"/>
                <a:cs typeface="Cambria" panose="02040503050406030204" pitchFamily="18" charset="0"/>
              </a:rPr>
              <a:t>Se recibe las instalaciones del Hospital con Acta de Entrega definitiva el 14 de Julio del 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800" dirty="0">
                <a:latin typeface="+mj-lt"/>
                <a:ea typeface="MS Mincho" panose="02020609040205080304" pitchFamily="49" charset="-128"/>
                <a:cs typeface="Cambria" panose="02040503050406030204" pitchFamily="18" charset="0"/>
              </a:rPr>
              <a:t>S</a:t>
            </a:r>
            <a:r>
              <a:rPr lang="es-ES_tradnl" sz="1800" dirty="0">
                <a:effectLst/>
                <a:latin typeface="+mj-lt"/>
                <a:ea typeface="MS Mincho" panose="02020609040205080304" pitchFamily="49" charset="-128"/>
                <a:cs typeface="Cambria" panose="02040503050406030204" pitchFamily="18" charset="0"/>
              </a:rPr>
              <a:t>e verificó el cumplimiento de la ejecución de los mantenimientos preventivos correspondientes a las garantías de los equipos y maquinarias instaladas en el hospital.</a:t>
            </a:r>
            <a:endParaRPr lang="es-ES_tradnl" sz="1800" dirty="0">
              <a:effectLst/>
              <a:latin typeface="+mj-lt"/>
              <a:ea typeface="MS Mincho" panose="02020609040205080304" pitchFamily="49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800" dirty="0">
                <a:effectLst/>
                <a:latin typeface="+mj-lt"/>
                <a:ea typeface="MS Mincho" panose="02020609040205080304" pitchFamily="49" charset="-128"/>
              </a:rPr>
              <a:t>Para garantizar la climatización adecuada para que el hospital funcione bajo las condiciones requeridas se realiza el mantenimiento del sistema de climatización y HVAC, lo cual nos permite dar continuidad de manera segura a las funciones administrativas, hospitalarias y quirúrgicas de la institución.</a:t>
            </a:r>
            <a:r>
              <a:rPr lang="es-EC" sz="1800" dirty="0">
                <a:effectLst/>
                <a:latin typeface="+mj-lt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800" dirty="0">
                <a:effectLst/>
                <a:latin typeface="+mj-lt"/>
                <a:ea typeface="MS Mincho" panose="02020609040205080304" pitchFamily="49" charset="-128"/>
                <a:cs typeface="Cambria" panose="02040503050406030204" pitchFamily="18" charset="0"/>
              </a:rPr>
              <a:t>Se realizaron gestiones para actualizar el permiso de funcionamiento del Cuerpo de Bomberos incluyendo recarga anual de extintores.</a:t>
            </a:r>
            <a:endParaRPr lang="es-EC" sz="1800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>
                <a:latin typeface="+mj-lt"/>
                <a:ea typeface="MS Mincho" panose="02020609040205080304" pitchFamily="49" charset="-128"/>
              </a:rPr>
              <a:t>S</a:t>
            </a:r>
            <a:r>
              <a:rPr lang="es-ES_tradnl" sz="1800" dirty="0">
                <a:effectLst/>
                <a:latin typeface="+mj-lt"/>
                <a:ea typeface="MS Mincho" panose="02020609040205080304" pitchFamily="49" charset="-128"/>
              </a:rPr>
              <a:t>e realizaron las gestiones necesarias para la adquisición de una nueva ambulancia para servicio de la Institución.</a:t>
            </a:r>
            <a:r>
              <a:rPr lang="es-EC" sz="1800" dirty="0">
                <a:effectLst/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>
                <a:effectLst/>
                <a:latin typeface="+mj-lt"/>
                <a:ea typeface="MS Mincho" panose="02020609040205080304" pitchFamily="49" charset="-128"/>
                <a:cs typeface="Cambria" panose="02040503050406030204" pitchFamily="18" charset="0"/>
              </a:rPr>
              <a:t>Se realizó la gestión para la actualización de los permisos de funcionamiento del ACESS.</a:t>
            </a:r>
            <a:endParaRPr lang="es-EC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3C4DD1-3A7E-2898-A899-60A6F64D84D1}"/>
              </a:ext>
            </a:extLst>
          </p:cNvPr>
          <p:cNvSpPr txBox="1"/>
          <p:nvPr/>
        </p:nvSpPr>
        <p:spPr>
          <a:xfrm>
            <a:off x="661653" y="1195222"/>
            <a:ext cx="6100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Servicio</a:t>
            </a:r>
            <a:r>
              <a:rPr lang="es-ES_tradnl" sz="2000" b="1" dirty="0">
                <a:ea typeface="Arial" panose="020B0604020202020204" pitchFamily="34" charset="0"/>
                <a:cs typeface="Times New Roman" panose="02020603050405020304" pitchFamily="18" charset="0"/>
              </a:rPr>
              <a:t>s Generales</a:t>
            </a:r>
            <a:r>
              <a:rPr lang="es-ES_tradnl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s-EC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5EB698-4BF2-3BD7-8219-70C75CE42BCF}"/>
              </a:ext>
            </a:extLst>
          </p:cNvPr>
          <p:cNvSpPr txBox="1"/>
          <p:nvPr/>
        </p:nvSpPr>
        <p:spPr>
          <a:xfrm>
            <a:off x="1107564" y="5684118"/>
            <a:ext cx="316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Unidad de Servicios generales</a:t>
            </a:r>
          </a:p>
          <a:p>
            <a:r>
              <a:rPr lang="es-EC" sz="900" b="1" dirty="0"/>
              <a:t>ELABORADO POR: Ing. Cesar Jhon Pico</a:t>
            </a:r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23120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ED4DEE-8A51-FC98-232B-6810D87BF646}"/>
              </a:ext>
            </a:extLst>
          </p:cNvPr>
          <p:cNvSpPr txBox="1"/>
          <p:nvPr/>
        </p:nvSpPr>
        <p:spPr>
          <a:xfrm>
            <a:off x="312737" y="356592"/>
            <a:ext cx="609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dirty="0"/>
              <a:t>Recaudación de los Valores de Autogestión: </a:t>
            </a:r>
          </a:p>
        </p:txBody>
      </p:sp>
      <p:sp>
        <p:nvSpPr>
          <p:cNvPr id="8" name="CuadroTexto 10">
            <a:extLst>
              <a:ext uri="{FF2B5EF4-FFF2-40B4-BE49-F238E27FC236}">
                <a16:creationId xmlns:a16="http://schemas.microsoft.com/office/drawing/2014/main" id="{74B6B680-38CC-3F68-093C-A96411127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979488"/>
            <a:ext cx="4398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C" b="1" dirty="0">
                <a:latin typeface="+mj-lt"/>
              </a:rPr>
              <a:t>TABLA1. AUDITORIAS REALIZADAS 2023</a:t>
            </a:r>
            <a:endParaRPr lang="es-EC" altLang="es-EC" b="1" dirty="0">
              <a:latin typeface="+mj-lt"/>
            </a:endParaRP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0255EA07-6BA3-9424-0F9D-B61E294C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979488"/>
            <a:ext cx="4398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C" b="1" dirty="0">
                <a:latin typeface="+mj-lt"/>
              </a:rPr>
              <a:t>TABLA2. VALORES PLANILLADOS 2023</a:t>
            </a:r>
            <a:endParaRPr lang="es-EC" altLang="es-EC" b="1" dirty="0">
              <a:latin typeface="+mj-lt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3727434-ED0A-97D4-3BDF-2852386F5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99306"/>
              </p:ext>
            </p:extLst>
          </p:nvPr>
        </p:nvGraphicFramePr>
        <p:xfrm>
          <a:off x="448467" y="1669342"/>
          <a:ext cx="4761207" cy="1485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69790">
                  <a:extLst>
                    <a:ext uri="{9D8B030D-6E8A-4147-A177-3AD203B41FA5}">
                      <a16:colId xmlns:a16="http://schemas.microsoft.com/office/drawing/2014/main" val="2284805789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429300575"/>
                    </a:ext>
                  </a:extLst>
                </a:gridCol>
                <a:gridCol w="889953">
                  <a:extLst>
                    <a:ext uri="{9D8B030D-6E8A-4147-A177-3AD203B41FA5}">
                      <a16:colId xmlns:a16="http://schemas.microsoft.com/office/drawing/2014/main" val="1058015089"/>
                    </a:ext>
                  </a:extLst>
                </a:gridCol>
                <a:gridCol w="822919">
                  <a:extLst>
                    <a:ext uri="{9D8B030D-6E8A-4147-A177-3AD203B41FA5}">
                      <a16:colId xmlns:a16="http://schemas.microsoft.com/office/drawing/2014/main" val="167783520"/>
                    </a:ext>
                  </a:extLst>
                </a:gridCol>
                <a:gridCol w="832357">
                  <a:extLst>
                    <a:ext uri="{9D8B030D-6E8A-4147-A177-3AD203B41FA5}">
                      <a16:colId xmlns:a16="http://schemas.microsoft.com/office/drawing/2014/main" val="2902404056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TIPO SEGURO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HOSPITALIZACIÓN ​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EMERGENCIA​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CONSULTA EXTERNA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TOTAL​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112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IESS​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419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2593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4657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7669​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11856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SSC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625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2066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5587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8278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919052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TOTAL​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1044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4659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10.244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15947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919582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47E02E1F-A4E9-F4A4-8EC1-BF98D8E46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22513"/>
              </p:ext>
            </p:extLst>
          </p:nvPr>
        </p:nvGraphicFramePr>
        <p:xfrm>
          <a:off x="5919788" y="1669342"/>
          <a:ext cx="5690686" cy="1485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00915">
                  <a:extLst>
                    <a:ext uri="{9D8B030D-6E8A-4147-A177-3AD203B41FA5}">
                      <a16:colId xmlns:a16="http://schemas.microsoft.com/office/drawing/2014/main" val="76415356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3624132966"/>
                    </a:ext>
                  </a:extLst>
                </a:gridCol>
                <a:gridCol w="1196497">
                  <a:extLst>
                    <a:ext uri="{9D8B030D-6E8A-4147-A177-3AD203B41FA5}">
                      <a16:colId xmlns:a16="http://schemas.microsoft.com/office/drawing/2014/main" val="3760737081"/>
                    </a:ext>
                  </a:extLst>
                </a:gridCol>
                <a:gridCol w="947675">
                  <a:extLst>
                    <a:ext uri="{9D8B030D-6E8A-4147-A177-3AD203B41FA5}">
                      <a16:colId xmlns:a16="http://schemas.microsoft.com/office/drawing/2014/main" val="1501896115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3592443176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TIPO SEGURO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HOSPITALIZACIÓN ​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EMERGENCIA​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CONSULTA EXTERNA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TOTAL​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963177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IESS​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$272.314,97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$153.936,47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$207.808,14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$634.059,58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328826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SSC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$445.880,81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$125.349,60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$229.977,26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$801.207,67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88039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TOTAL​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$718.195,78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$279.286,07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$437.785,40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$1.435.267,25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9382918"/>
                  </a:ext>
                </a:extLst>
              </a:tr>
            </a:tbl>
          </a:graphicData>
        </a:graphic>
      </p:graphicFrame>
      <p:sp>
        <p:nvSpPr>
          <p:cNvPr id="13" name="CuadroTexto 23">
            <a:extLst>
              <a:ext uri="{FF2B5EF4-FFF2-40B4-BE49-F238E27FC236}">
                <a16:creationId xmlns:a16="http://schemas.microsoft.com/office/drawing/2014/main" id="{5654099D-A6B4-F040-ECCC-397866712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3548870"/>
            <a:ext cx="7450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C" b="1" dirty="0">
                <a:latin typeface="+mj-lt"/>
              </a:rPr>
              <a:t>TABLA3. ACREDITADO A LA CUENTA HOSPITAL GENERAL MIGUEL H. ALCIVAR</a:t>
            </a:r>
            <a:endParaRPr lang="es-EC" altLang="es-EC" b="1" dirty="0">
              <a:latin typeface="+mj-lt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A82B5C3-304D-AD21-8696-2000565B1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99615"/>
              </p:ext>
            </p:extLst>
          </p:nvPr>
        </p:nvGraphicFramePr>
        <p:xfrm>
          <a:off x="4127165" y="3999962"/>
          <a:ext cx="3263900" cy="100851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36708">
                  <a:extLst>
                    <a:ext uri="{9D8B030D-6E8A-4147-A177-3AD203B41FA5}">
                      <a16:colId xmlns:a16="http://schemas.microsoft.com/office/drawing/2014/main" val="4120307620"/>
                    </a:ext>
                  </a:extLst>
                </a:gridCol>
                <a:gridCol w="1627192">
                  <a:extLst>
                    <a:ext uri="{9D8B030D-6E8A-4147-A177-3AD203B41FA5}">
                      <a16:colId xmlns:a16="http://schemas.microsoft.com/office/drawing/2014/main" val="1288182712"/>
                    </a:ext>
                  </a:extLst>
                </a:gridCol>
              </a:tblGrid>
              <a:tr h="415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TIPO SEGURO​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TOTAL​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4965333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SSC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$ 114.399,82​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123611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TOTAL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$ 114.399,82​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027010"/>
                  </a:ext>
                </a:extLst>
              </a:tr>
            </a:tbl>
          </a:graphicData>
        </a:graphic>
      </p:graphicFrame>
      <p:sp>
        <p:nvSpPr>
          <p:cNvPr id="16" name="Rectángulo 24">
            <a:extLst>
              <a:ext uri="{FF2B5EF4-FFF2-40B4-BE49-F238E27FC236}">
                <a16:creationId xmlns:a16="http://schemas.microsoft.com/office/drawing/2014/main" id="{7FE4E6AA-1518-351A-F552-855D73563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" y="5723732"/>
            <a:ext cx="314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C" sz="1200" b="1" dirty="0">
                <a:latin typeface="+mj-lt"/>
              </a:rPr>
              <a:t>Fuente: Gestión Financiera</a:t>
            </a:r>
          </a:p>
          <a:p>
            <a:pPr eaLnBrk="1" hangingPunct="1">
              <a:defRPr/>
            </a:pPr>
            <a:r>
              <a:rPr lang="es-ES" altLang="es-EC" sz="1200" b="1" dirty="0">
                <a:latin typeface="+mj-lt"/>
              </a:rPr>
              <a:t>Elaborado por: Proceso Planillaje HMHA</a:t>
            </a:r>
          </a:p>
          <a:p>
            <a:pPr eaLnBrk="1" hangingPunct="1">
              <a:defRPr/>
            </a:pPr>
            <a:r>
              <a:rPr lang="es-ES" altLang="es-EC" sz="1200" b="1" dirty="0">
                <a:latin typeface="+mj-lt"/>
              </a:rPr>
              <a:t>Fecha de corte: 31/12/2023 </a:t>
            </a:r>
            <a:endParaRPr lang="es-EC" altLang="es-EC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109A284-2DE1-5E4A-A41F-E4EC763C8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99530"/>
              </p:ext>
            </p:extLst>
          </p:nvPr>
        </p:nvGraphicFramePr>
        <p:xfrm>
          <a:off x="657725" y="2434550"/>
          <a:ext cx="10876547" cy="35005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81299">
                  <a:extLst>
                    <a:ext uri="{9D8B030D-6E8A-4147-A177-3AD203B41FA5}">
                      <a16:colId xmlns:a16="http://schemas.microsoft.com/office/drawing/2014/main" val="4107027902"/>
                    </a:ext>
                  </a:extLst>
                </a:gridCol>
                <a:gridCol w="2617049">
                  <a:extLst>
                    <a:ext uri="{9D8B030D-6E8A-4147-A177-3AD203B41FA5}">
                      <a16:colId xmlns:a16="http://schemas.microsoft.com/office/drawing/2014/main" val="1723008793"/>
                    </a:ext>
                  </a:extLst>
                </a:gridCol>
                <a:gridCol w="1059663">
                  <a:extLst>
                    <a:ext uri="{9D8B030D-6E8A-4147-A177-3AD203B41FA5}">
                      <a16:colId xmlns:a16="http://schemas.microsoft.com/office/drawing/2014/main" val="2904228736"/>
                    </a:ext>
                  </a:extLst>
                </a:gridCol>
                <a:gridCol w="1143955">
                  <a:extLst>
                    <a:ext uri="{9D8B030D-6E8A-4147-A177-3AD203B41FA5}">
                      <a16:colId xmlns:a16="http://schemas.microsoft.com/office/drawing/2014/main" val="3893596434"/>
                    </a:ext>
                  </a:extLst>
                </a:gridCol>
                <a:gridCol w="1107830">
                  <a:extLst>
                    <a:ext uri="{9D8B030D-6E8A-4147-A177-3AD203B41FA5}">
                      <a16:colId xmlns:a16="http://schemas.microsoft.com/office/drawing/2014/main" val="2828781419"/>
                    </a:ext>
                  </a:extLst>
                </a:gridCol>
                <a:gridCol w="1047622">
                  <a:extLst>
                    <a:ext uri="{9D8B030D-6E8A-4147-A177-3AD203B41FA5}">
                      <a16:colId xmlns:a16="http://schemas.microsoft.com/office/drawing/2014/main" val="2335704536"/>
                    </a:ext>
                  </a:extLst>
                </a:gridCol>
                <a:gridCol w="1123885">
                  <a:extLst>
                    <a:ext uri="{9D8B030D-6E8A-4147-A177-3AD203B41FA5}">
                      <a16:colId xmlns:a16="http://schemas.microsoft.com/office/drawing/2014/main" val="1863159940"/>
                    </a:ext>
                  </a:extLst>
                </a:gridCol>
                <a:gridCol w="1047622">
                  <a:extLst>
                    <a:ext uri="{9D8B030D-6E8A-4147-A177-3AD203B41FA5}">
                      <a16:colId xmlns:a16="http://schemas.microsoft.com/office/drawing/2014/main" val="974500497"/>
                    </a:ext>
                  </a:extLst>
                </a:gridCol>
                <a:gridCol w="1047622">
                  <a:extLst>
                    <a:ext uri="{9D8B030D-6E8A-4147-A177-3AD203B41FA5}">
                      <a16:colId xmlns:a16="http://schemas.microsoft.com/office/drawing/2014/main" val="537440218"/>
                    </a:ext>
                  </a:extLst>
                </a:gridCol>
              </a:tblGrid>
              <a:tr h="746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GRUPOS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DESCRIPCION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 CODIFICADO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 CERTIFICADO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 COMPROMISO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 COMPROMISO SIN DEVENGAR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 DEVENGADO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 DISPONIBLE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 % EJECUCIÓN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8486396"/>
                  </a:ext>
                </a:extLst>
              </a:tr>
              <a:tr h="229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51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 dirty="0">
                          <a:effectLst/>
                        </a:rPr>
                        <a:t>GASTOS PERSONAL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10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752.255,29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10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691.975,53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10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691,975.53 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60.279,76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99,44%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43539"/>
                  </a:ext>
                </a:extLst>
              </a:tr>
              <a:tr h="401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53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BIENES Y SERVICIOS DE CONSUMO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3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849.472,86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78.061,01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3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562.468,23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402,83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3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562,065.40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208.943,62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92,53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4152480"/>
                  </a:ext>
                </a:extLst>
              </a:tr>
              <a:tr h="229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57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 dirty="0">
                          <a:effectLst/>
                        </a:rPr>
                        <a:t>OTROS GASTOS CORRIENTES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16,361.69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16.361,69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2.659,18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13,702.51 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83,75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553548"/>
                  </a:ext>
                </a:extLst>
              </a:tr>
              <a:tr h="401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58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 dirty="0">
                          <a:effectLst/>
                        </a:rPr>
                        <a:t>TRANSFERENCIAS Y DONACIONES CORRIENTES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523.773,27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523.360,77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523,360.77 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9.412,50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98,23%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740939"/>
                  </a:ext>
                </a:extLst>
              </a:tr>
              <a:tr h="401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71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 dirty="0">
                          <a:effectLst/>
                        </a:rPr>
                        <a:t>GASTOS EN PERSONAL PARA INVERSIÓN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807.072,14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807.072,14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807,072.14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100,00%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373340"/>
                  </a:ext>
                </a:extLst>
              </a:tr>
              <a:tr h="401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73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BIENES Y SERVICIOS PARA INVERSIÓN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3.685,55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270,00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3.078,00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3.685,55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337,55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126976"/>
                  </a:ext>
                </a:extLst>
              </a:tr>
              <a:tr h="229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84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EGRESOS DE CAPITAL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9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104.831,25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224.081,17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6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442.883,76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2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948.203,96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 3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494,679.80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 2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437,866.32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38,38 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133776"/>
                  </a:ext>
                </a:extLst>
              </a:tr>
              <a:tr h="229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99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OTROS PASIVOS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 124,139.75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124.139,75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129,59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 124,010.16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99,90 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320727"/>
                  </a:ext>
                </a:extLst>
              </a:tr>
              <a:tr h="22954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TOTAL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25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190.591,80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>
                          <a:effectLst/>
                        </a:rPr>
                        <a:t>302.412,16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22</a:t>
                      </a:r>
                      <a:r>
                        <a:rPr lang="es-ES" sz="1000" b="0" dirty="0"/>
                        <a:t>’</a:t>
                      </a:r>
                      <a:r>
                        <a:rPr lang="es-EC" sz="1000" u="none" strike="noStrike" dirty="0">
                          <a:effectLst/>
                        </a:rPr>
                        <a:t>171.339,87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2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955.081,11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19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216.866,31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00" u="none" strike="noStrike" dirty="0">
                          <a:effectLst/>
                        </a:rPr>
                        <a:t>2</a:t>
                      </a:r>
                      <a:r>
                        <a:rPr lang="es-ES" sz="1000" b="0" dirty="0"/>
                        <a:t>'</a:t>
                      </a:r>
                      <a:r>
                        <a:rPr lang="es-EC" sz="1000" u="none" strike="noStrike" dirty="0">
                          <a:effectLst/>
                        </a:rPr>
                        <a:t>716.839,75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76,26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581845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A8D7DA9-C351-7EA0-084A-A747E1FCEA6F}"/>
              </a:ext>
            </a:extLst>
          </p:cNvPr>
          <p:cNvSpPr txBox="1"/>
          <p:nvPr/>
        </p:nvSpPr>
        <p:spPr>
          <a:xfrm>
            <a:off x="583404" y="778828"/>
            <a:ext cx="5614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EJECUCIÓN PRESUPUESTARIA GENERAL.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2938D3-0180-0504-5D0E-FFB31B4B8807}"/>
              </a:ext>
            </a:extLst>
          </p:cNvPr>
          <p:cNvSpPr txBox="1"/>
          <p:nvPr/>
        </p:nvSpPr>
        <p:spPr>
          <a:xfrm>
            <a:off x="583405" y="5938405"/>
            <a:ext cx="316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Esigef </a:t>
            </a:r>
          </a:p>
          <a:p>
            <a:r>
              <a:rPr lang="es-EC" sz="900" b="1" dirty="0"/>
              <a:t>ELABORADO POR: Ing. Christian Hidalgo Torres</a:t>
            </a:r>
          </a:p>
          <a:p>
            <a:r>
              <a:rPr lang="es-EC" sz="900" b="1" dirty="0"/>
              <a:t>FECHA DE CORTE: 31/12/2023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B751B3D1-D60D-93B6-E5F4-03D7CA0A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4" y="313027"/>
            <a:ext cx="963995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/>
            <a:r>
              <a:rPr lang="es-ES" sz="1600" b="1" kern="12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Promover la eficiencia y eficacia en la ejecución de los recursos económicos de la institución </a:t>
            </a:r>
            <a:endParaRPr lang="es-EC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CF8451B3-125A-37DE-D43F-76E145ED5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10854"/>
              </p:ext>
            </p:extLst>
          </p:nvPr>
        </p:nvGraphicFramePr>
        <p:xfrm>
          <a:off x="657725" y="1104554"/>
          <a:ext cx="10876546" cy="8229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784087">
                  <a:extLst>
                    <a:ext uri="{9D8B030D-6E8A-4147-A177-3AD203B41FA5}">
                      <a16:colId xmlns:a16="http://schemas.microsoft.com/office/drawing/2014/main" val="3482153483"/>
                    </a:ext>
                  </a:extLst>
                </a:gridCol>
                <a:gridCol w="1784087">
                  <a:extLst>
                    <a:ext uri="{9D8B030D-6E8A-4147-A177-3AD203B41FA5}">
                      <a16:colId xmlns:a16="http://schemas.microsoft.com/office/drawing/2014/main" val="1845117601"/>
                    </a:ext>
                  </a:extLst>
                </a:gridCol>
                <a:gridCol w="1784087">
                  <a:extLst>
                    <a:ext uri="{9D8B030D-6E8A-4147-A177-3AD203B41FA5}">
                      <a16:colId xmlns:a16="http://schemas.microsoft.com/office/drawing/2014/main" val="1554760129"/>
                    </a:ext>
                  </a:extLst>
                </a:gridCol>
                <a:gridCol w="1784087">
                  <a:extLst>
                    <a:ext uri="{9D8B030D-6E8A-4147-A177-3AD203B41FA5}">
                      <a16:colId xmlns:a16="http://schemas.microsoft.com/office/drawing/2014/main" val="3145965277"/>
                    </a:ext>
                  </a:extLst>
                </a:gridCol>
                <a:gridCol w="1784087">
                  <a:extLst>
                    <a:ext uri="{9D8B030D-6E8A-4147-A177-3AD203B41FA5}">
                      <a16:colId xmlns:a16="http://schemas.microsoft.com/office/drawing/2014/main" val="3614335762"/>
                    </a:ext>
                  </a:extLst>
                </a:gridCol>
                <a:gridCol w="1956111">
                  <a:extLst>
                    <a:ext uri="{9D8B030D-6E8A-4147-A177-3AD203B41FA5}">
                      <a16:colId xmlns:a16="http://schemas.microsoft.com/office/drawing/2014/main" val="41595923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effectLst/>
                        </a:rPr>
                        <a:t>TOTAL DE PRESUPUESTO INSTITUCIONAL CODIFICADO</a:t>
                      </a:r>
                      <a:endParaRPr lang="es-EC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effectLst/>
                        </a:rPr>
                        <a:t>GASTO CORRIENTE PLANIFICADO</a:t>
                      </a:r>
                      <a:endParaRPr lang="es-EC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effectLst/>
                        </a:rPr>
                        <a:t>GASTO CORRIENTE EJECUTADO</a:t>
                      </a:r>
                      <a:endParaRPr lang="es-EC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effectLst/>
                        </a:rPr>
                        <a:t>GASTO DE INVERSIÓN PLANIFICADO</a:t>
                      </a:r>
                      <a:endParaRPr lang="es-EC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effectLst/>
                        </a:rPr>
                        <a:t>GASTO DE INVERSIÓN EJECUTADO</a:t>
                      </a:r>
                      <a:endParaRPr lang="es-EC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effectLst/>
                        </a:rPr>
                        <a:t>% EJECUCIÓN PRESUPUESTARIA</a:t>
                      </a:r>
                      <a:endParaRPr lang="es-EC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9563553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s-EC" sz="1200">
                          <a:effectLst/>
                        </a:rPr>
                        <a:t>23.814.797,16</a:t>
                      </a:r>
                      <a:endParaRPr lang="es-EC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effectLst/>
                        </a:rPr>
                        <a:t>14</a:t>
                      </a:r>
                      <a:r>
                        <a:rPr lang="es-ES" sz="1200" b="0" dirty="0"/>
                        <a:t>'</a:t>
                      </a:r>
                      <a:r>
                        <a:rPr lang="es-EC" sz="1200" dirty="0">
                          <a:effectLst/>
                        </a:rPr>
                        <a:t>930.754,08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effectLst/>
                        </a:rPr>
                        <a:t>14</a:t>
                      </a:r>
                      <a:r>
                        <a:rPr lang="es-ES" sz="1200" b="0" dirty="0"/>
                        <a:t>'</a:t>
                      </a:r>
                      <a:r>
                        <a:rPr lang="es-EC" sz="1200" dirty="0">
                          <a:effectLst/>
                        </a:rPr>
                        <a:t>915.114,37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effectLst/>
                        </a:rPr>
                        <a:t>8</a:t>
                      </a:r>
                      <a:r>
                        <a:rPr lang="es-ES" sz="1200" b="0" dirty="0"/>
                        <a:t>'</a:t>
                      </a:r>
                      <a:r>
                        <a:rPr lang="es-EC" sz="1200" dirty="0">
                          <a:effectLst/>
                        </a:rPr>
                        <a:t>884.043,08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effectLst/>
                        </a:rPr>
                        <a:t>3</a:t>
                      </a:r>
                      <a:r>
                        <a:rPr lang="es-ES" sz="1200" b="0" dirty="0"/>
                        <a:t>'</a:t>
                      </a:r>
                      <a:r>
                        <a:rPr lang="es-EC" sz="1200" dirty="0">
                          <a:effectLst/>
                        </a:rPr>
                        <a:t>270.206,09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effectLst/>
                        </a:rPr>
                        <a:t>76,26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1427231687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C823C0D-4E7F-7AE0-D16C-9AB0070931D9}"/>
              </a:ext>
            </a:extLst>
          </p:cNvPr>
          <p:cNvSpPr txBox="1"/>
          <p:nvPr/>
        </p:nvSpPr>
        <p:spPr>
          <a:xfrm>
            <a:off x="583404" y="2031921"/>
            <a:ext cx="5614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EJECUCIÓN PRESUPUESTARIA POR GRUPO DE GASTOS.</a:t>
            </a:r>
          </a:p>
        </p:txBody>
      </p:sp>
    </p:spTree>
    <p:extLst>
      <p:ext uri="{BB962C8B-B14F-4D97-AF65-F5344CB8AC3E}">
        <p14:creationId xmlns:p14="http://schemas.microsoft.com/office/powerpoint/2010/main" val="3052178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CD4059-C9B7-5451-194B-49D0B8BF8EC1}"/>
              </a:ext>
            </a:extLst>
          </p:cNvPr>
          <p:cNvSpPr txBox="1"/>
          <p:nvPr/>
        </p:nvSpPr>
        <p:spPr>
          <a:xfrm>
            <a:off x="643689" y="510480"/>
            <a:ext cx="9041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PROCESOS DE CONTRATACIÓN Y COMPRAS PÚBLICAS DE BIENES Y SERVICIOS:</a:t>
            </a:r>
            <a:r>
              <a:rPr lang="es-EC" dirty="0">
                <a:effectLst/>
              </a:rPr>
              <a:t> </a:t>
            </a:r>
            <a:endParaRPr lang="es-EC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2F6B8BA-D122-2158-1B44-51105B8A9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58941"/>
              </p:ext>
            </p:extLst>
          </p:nvPr>
        </p:nvGraphicFramePr>
        <p:xfrm>
          <a:off x="747875" y="1006377"/>
          <a:ext cx="10963561" cy="3193786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4373677">
                  <a:extLst>
                    <a:ext uri="{9D8B030D-6E8A-4147-A177-3AD203B41FA5}">
                      <a16:colId xmlns:a16="http://schemas.microsoft.com/office/drawing/2014/main" val="595966833"/>
                    </a:ext>
                  </a:extLst>
                </a:gridCol>
                <a:gridCol w="1761834">
                  <a:extLst>
                    <a:ext uri="{9D8B030D-6E8A-4147-A177-3AD203B41FA5}">
                      <a16:colId xmlns:a16="http://schemas.microsoft.com/office/drawing/2014/main" val="3818008782"/>
                    </a:ext>
                  </a:extLst>
                </a:gridCol>
                <a:gridCol w="1761834">
                  <a:extLst>
                    <a:ext uri="{9D8B030D-6E8A-4147-A177-3AD203B41FA5}">
                      <a16:colId xmlns:a16="http://schemas.microsoft.com/office/drawing/2014/main" val="2993512753"/>
                    </a:ext>
                  </a:extLst>
                </a:gridCol>
                <a:gridCol w="1533108">
                  <a:extLst>
                    <a:ext uri="{9D8B030D-6E8A-4147-A177-3AD203B41FA5}">
                      <a16:colId xmlns:a16="http://schemas.microsoft.com/office/drawing/2014/main" val="1490534315"/>
                    </a:ext>
                  </a:extLst>
                </a:gridCol>
                <a:gridCol w="1533108">
                  <a:extLst>
                    <a:ext uri="{9D8B030D-6E8A-4147-A177-3AD203B41FA5}">
                      <a16:colId xmlns:a16="http://schemas.microsoft.com/office/drawing/2014/main" val="2767049015"/>
                    </a:ext>
                  </a:extLst>
                </a:gridCol>
              </a:tblGrid>
              <a:tr h="535733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TIPO DE CONTRATACIÓN (CATÁLOGO ELECTRÓNICO, COTIZACIÓN, ÍNFIMA CUANTÍA, MENOR CUANTÍA B Y S, PUBLICACIÓN, RÉGIMEN ESPECIAL (Todos los procesos), SUBASTA INVERSA ELECTRÓNICA)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ESTADO ACTUAL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205733"/>
                  </a:ext>
                </a:extLst>
              </a:tr>
              <a:tr h="10797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Número Total Adjudicados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Valor Total Adjudicados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Número Total Finalizados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Valor Total Finalizados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1867498"/>
                  </a:ext>
                </a:extLst>
              </a:tr>
              <a:tr h="39149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CATÁLOGO ELECTRÓNICO 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315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1</a:t>
                      </a:r>
                      <a:r>
                        <a:rPr lang="es-ES" sz="1400" b="0" dirty="0"/>
                        <a:t>'</a:t>
                      </a:r>
                      <a:r>
                        <a:rPr lang="es-ES" sz="1400" dirty="0">
                          <a:effectLst/>
                        </a:rPr>
                        <a:t>316.515,25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315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1</a:t>
                      </a:r>
                      <a:r>
                        <a:rPr lang="es-ES" sz="1400" b="0" dirty="0"/>
                        <a:t>'</a:t>
                      </a:r>
                      <a:r>
                        <a:rPr lang="es-ES" sz="1400" dirty="0">
                          <a:effectLst/>
                        </a:rPr>
                        <a:t>316.515,25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0996386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 ÍNFIMA CUANTÍA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140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385.149,28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140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385.149,28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972959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 SUBASTA INVERSA ELECTRÓNICA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75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6</a:t>
                      </a:r>
                      <a:r>
                        <a:rPr lang="es-ES" sz="1400" b="0" dirty="0"/>
                        <a:t>'</a:t>
                      </a:r>
                      <a:r>
                        <a:rPr lang="es-ES" sz="1400" dirty="0">
                          <a:effectLst/>
                        </a:rPr>
                        <a:t>440.552,28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75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6</a:t>
                      </a:r>
                      <a:r>
                        <a:rPr lang="es-ES" sz="1400" b="0" dirty="0"/>
                        <a:t>'</a:t>
                      </a:r>
                      <a:r>
                        <a:rPr lang="es-ES" sz="1400" dirty="0">
                          <a:effectLst/>
                        </a:rPr>
                        <a:t>440.552,28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7157841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 RÉGIMEN ESPECIAL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116.468,30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116.468,30</a:t>
                      </a:r>
                      <a:endParaRPr lang="es-EC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52853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29FF93-1656-E856-04FB-20DBA1B89F57}"/>
              </a:ext>
            </a:extLst>
          </p:cNvPr>
          <p:cNvSpPr txBox="1"/>
          <p:nvPr/>
        </p:nvSpPr>
        <p:spPr>
          <a:xfrm>
            <a:off x="643689" y="4290679"/>
            <a:ext cx="6100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CONCLUSIONES:</a:t>
            </a:r>
            <a:r>
              <a:rPr lang="es-EC" dirty="0">
                <a:effectLst/>
              </a:rPr>
              <a:t> 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082222-C6E0-9533-83C2-5AAAD148D79D}"/>
              </a:ext>
            </a:extLst>
          </p:cNvPr>
          <p:cNvSpPr txBox="1"/>
          <p:nvPr/>
        </p:nvSpPr>
        <p:spPr>
          <a:xfrm>
            <a:off x="741250" y="4646257"/>
            <a:ext cx="1096356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es-ES" sz="1500" dirty="0">
                <a:effectLst/>
                <a:latin typeface="+mj-lt"/>
                <a:ea typeface="Arial" panose="020B0604020202020204" pitchFamily="34" charset="0"/>
                <a:cs typeface="Cambria" panose="02040503050406030204" pitchFamily="18" charset="0"/>
              </a:rPr>
              <a:t>El Hospital Miguel H. Alcívar aplicó los procedimientos dinámicos y especiales detallados en la Ley Orgánica del Sistema Nacional de Contratación Pública conforme su ejecución de acuerdo a su Reglamento y Normativa Secundaria.</a:t>
            </a:r>
            <a:endParaRPr lang="es-EC" sz="1500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s-ES" sz="1500" dirty="0">
                <a:effectLst/>
                <a:latin typeface="+mj-lt"/>
                <a:ea typeface="Arial" panose="020B0604020202020204" pitchFamily="34" charset="0"/>
                <a:cs typeface="Cambria" panose="02040503050406030204" pitchFamily="18" charset="0"/>
              </a:rPr>
              <a:t>Gracias a la aplicación de la normativa legal vigente y a la ejecutividad del área de Adquisiciones se cumplió con lo establecido en la Constitución de la República del Ecuador garantizando un servicio de salud gratuito en todos sus componentes.</a:t>
            </a:r>
            <a:endParaRPr lang="es-EC" sz="1500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2FF2BB-DE54-3222-B5E6-CD20A753888C}"/>
              </a:ext>
            </a:extLst>
          </p:cNvPr>
          <p:cNvSpPr txBox="1"/>
          <p:nvPr/>
        </p:nvSpPr>
        <p:spPr>
          <a:xfrm>
            <a:off x="741250" y="5940553"/>
            <a:ext cx="316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Unidad de Adquisiciones</a:t>
            </a:r>
          </a:p>
          <a:p>
            <a:r>
              <a:rPr lang="es-EC" sz="900" b="1" dirty="0"/>
              <a:t>ELABORADO POR: Ing. María Janeth Salazar</a:t>
            </a:r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381801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3">
            <a:extLst>
              <a:ext uri="{FF2B5EF4-FFF2-40B4-BE49-F238E27FC236}">
                <a16:creationId xmlns:a16="http://schemas.microsoft.com/office/drawing/2014/main" id="{CDC6AB4F-CABD-21E3-8CC0-12D9C9EC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2078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Google Shape;119;p4">
            <a:extLst>
              <a:ext uri="{FF2B5EF4-FFF2-40B4-BE49-F238E27FC236}">
                <a16:creationId xmlns:a16="http://schemas.microsoft.com/office/drawing/2014/main" id="{2BC86788-755B-8B8F-36E5-BFBC738C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2997200"/>
            <a:ext cx="6442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C" altLang="en-US" sz="4000" b="1">
                <a:solidFill>
                  <a:srgbClr val="4D4D4D"/>
                </a:solidFill>
              </a:rPr>
              <a:t>GRACIAS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A005ABE7-B131-5F9B-4823-A16927D64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12738"/>
            <a:ext cx="99329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s-ES" altLang="en-US" sz="1600" b="1" dirty="0"/>
              <a:t>Regular y controlar la calidad de los Servicios de Salud de medicamentos, insumos y dispositivos médicos y su abastecimiento.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B0994C1-1FC3-F424-3C80-ABC6BF5E5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06754"/>
              </p:ext>
            </p:extLst>
          </p:nvPr>
        </p:nvGraphicFramePr>
        <p:xfrm>
          <a:off x="796418" y="1011557"/>
          <a:ext cx="10599163" cy="48698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18422">
                  <a:extLst>
                    <a:ext uri="{9D8B030D-6E8A-4147-A177-3AD203B41FA5}">
                      <a16:colId xmlns:a16="http://schemas.microsoft.com/office/drawing/2014/main" val="2043351379"/>
                    </a:ext>
                  </a:extLst>
                </a:gridCol>
                <a:gridCol w="1370953">
                  <a:extLst>
                    <a:ext uri="{9D8B030D-6E8A-4147-A177-3AD203B41FA5}">
                      <a16:colId xmlns:a16="http://schemas.microsoft.com/office/drawing/2014/main" val="1766173369"/>
                    </a:ext>
                  </a:extLst>
                </a:gridCol>
                <a:gridCol w="1031478">
                  <a:extLst>
                    <a:ext uri="{9D8B030D-6E8A-4147-A177-3AD203B41FA5}">
                      <a16:colId xmlns:a16="http://schemas.microsoft.com/office/drawing/2014/main" val="464632419"/>
                    </a:ext>
                  </a:extLst>
                </a:gridCol>
                <a:gridCol w="992309">
                  <a:extLst>
                    <a:ext uri="{9D8B030D-6E8A-4147-A177-3AD203B41FA5}">
                      <a16:colId xmlns:a16="http://schemas.microsoft.com/office/drawing/2014/main" val="1184728718"/>
                    </a:ext>
                  </a:extLst>
                </a:gridCol>
                <a:gridCol w="1031478">
                  <a:extLst>
                    <a:ext uri="{9D8B030D-6E8A-4147-A177-3AD203B41FA5}">
                      <a16:colId xmlns:a16="http://schemas.microsoft.com/office/drawing/2014/main" val="89858163"/>
                    </a:ext>
                  </a:extLst>
                </a:gridCol>
                <a:gridCol w="1086970">
                  <a:extLst>
                    <a:ext uri="{9D8B030D-6E8A-4147-A177-3AD203B41FA5}">
                      <a16:colId xmlns:a16="http://schemas.microsoft.com/office/drawing/2014/main" val="1036150190"/>
                    </a:ext>
                  </a:extLst>
                </a:gridCol>
                <a:gridCol w="1031478">
                  <a:extLst>
                    <a:ext uri="{9D8B030D-6E8A-4147-A177-3AD203B41FA5}">
                      <a16:colId xmlns:a16="http://schemas.microsoft.com/office/drawing/2014/main" val="1914329798"/>
                    </a:ext>
                  </a:extLst>
                </a:gridCol>
                <a:gridCol w="913968">
                  <a:extLst>
                    <a:ext uri="{9D8B030D-6E8A-4147-A177-3AD203B41FA5}">
                      <a16:colId xmlns:a16="http://schemas.microsoft.com/office/drawing/2014/main" val="563464687"/>
                    </a:ext>
                  </a:extLst>
                </a:gridCol>
                <a:gridCol w="861742">
                  <a:extLst>
                    <a:ext uri="{9D8B030D-6E8A-4147-A177-3AD203B41FA5}">
                      <a16:colId xmlns:a16="http://schemas.microsoft.com/office/drawing/2014/main" val="4167147266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640446917"/>
                    </a:ext>
                  </a:extLst>
                </a:gridCol>
              </a:tblGrid>
              <a:tr h="59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ITEM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DESCRIPCION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CODIFICADO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CERTIFICADO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COMPROMISO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COMPROMISO POR DEVENGAR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DEVENGADO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DISPONIBLE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% EJECUCIÓN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u="none" strike="noStrike" dirty="0">
                          <a:effectLst/>
                        </a:rPr>
                        <a:t>% ABASTECIMIENTO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3667975"/>
                  </a:ext>
                </a:extLst>
              </a:tr>
              <a:tr h="426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530809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u="none" strike="noStrike" dirty="0">
                          <a:effectLst/>
                        </a:rPr>
                        <a:t>MEDICAMENTOS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623.583,39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4.829,59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618.753,80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618.373,00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4829,59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99,16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 84,00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3772539"/>
                  </a:ext>
                </a:extLst>
              </a:tr>
              <a:tr h="792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530810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u="none" strike="noStrike" dirty="0">
                          <a:effectLst/>
                        </a:rPr>
                        <a:t>DISPOSITIVOS MÉDICOS PARA LABORATORIO CLÍNICO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555.476,10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3,00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555.473,10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555.473,10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3,00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100,00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 76,00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490996"/>
                  </a:ext>
                </a:extLst>
              </a:tr>
              <a:tr h="59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530826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u="none" strike="noStrike" dirty="0">
                          <a:effectLst/>
                        </a:rPr>
                        <a:t>DISPOSITIVOS MÉDICOS DE USO GENERAL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542.575,77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2.486,00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540.089,77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540.071,77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2.486,00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99,54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 85,00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9155214"/>
                  </a:ext>
                </a:extLst>
              </a:tr>
              <a:tr h="69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530832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u="none" strike="noStrike" dirty="0">
                          <a:effectLst/>
                        </a:rPr>
                        <a:t>DISPOSITIVOS MÉDICOS PARA ODONTOLOGÍA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1,00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effectLst/>
                        </a:rPr>
                        <a:t>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 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 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9812498"/>
                  </a:ext>
                </a:extLst>
              </a:tr>
              <a:tr h="59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530833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u="none" strike="noStrike" dirty="0">
                          <a:effectLst/>
                        </a:rPr>
                        <a:t>DISPOSITIVOS MÉDICOS PARA IMAGEN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 0.00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 0.00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 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1348501"/>
                  </a:ext>
                </a:extLst>
              </a:tr>
              <a:tr h="792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530834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u="none" strike="noStrike" dirty="0">
                          <a:effectLst/>
                        </a:rPr>
                        <a:t>PRÓTESIS, ENDOPRÓTESIS E IMPLANTES CORPORALES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103.909,00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3,00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103.906,00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effectLst/>
                        </a:rPr>
                        <a:t>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103.906,00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3,00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100,00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 100,00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6794762"/>
                  </a:ext>
                </a:extLst>
              </a:tr>
              <a:tr h="3849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TOTAL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</a:rPr>
                        <a:t>1</a:t>
                      </a:r>
                      <a:r>
                        <a:rPr lang="es-ES" sz="1200" b="1" dirty="0"/>
                        <a:t>'</a:t>
                      </a:r>
                      <a:r>
                        <a:rPr lang="es-EC" sz="1200" b="1" u="none" strike="noStrike" dirty="0">
                          <a:effectLst/>
                        </a:rPr>
                        <a:t>825.544,26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>
                          <a:effectLst/>
                        </a:rPr>
                        <a:t>7.322,59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</a:rPr>
                        <a:t>1</a:t>
                      </a:r>
                      <a:r>
                        <a:rPr lang="es-ES" sz="1200" b="1" dirty="0"/>
                        <a:t>'</a:t>
                      </a:r>
                      <a:r>
                        <a:rPr lang="es-EC" sz="1200" b="1" u="none" strike="noStrike" dirty="0">
                          <a:effectLst/>
                        </a:rPr>
                        <a:t>818.222,67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u="none" strike="noStrike" dirty="0">
                          <a:effectLst/>
                        </a:rPr>
                        <a:t> 0,00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</a:rPr>
                        <a:t>1</a:t>
                      </a:r>
                      <a:r>
                        <a:rPr lang="es-ES" sz="1200" b="1" dirty="0"/>
                        <a:t>'</a:t>
                      </a:r>
                      <a:r>
                        <a:rPr lang="es-EC" sz="1200" b="1" u="none" strike="noStrike" dirty="0">
                          <a:effectLst/>
                        </a:rPr>
                        <a:t>817.823,87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</a:rPr>
                        <a:t>7321,59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</a:rPr>
                        <a:t>99,68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</a:rPr>
                        <a:t> 86,25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0122321"/>
                  </a:ext>
                </a:extLst>
              </a:tr>
            </a:tbl>
          </a:graphicData>
        </a:graphic>
      </p:graphicFrame>
      <p:sp>
        <p:nvSpPr>
          <p:cNvPr id="5" name="Rectángulo 24">
            <a:extLst>
              <a:ext uri="{FF2B5EF4-FFF2-40B4-BE49-F238E27FC236}">
                <a16:creationId xmlns:a16="http://schemas.microsoft.com/office/drawing/2014/main" id="{C909D595-2EED-A700-4C15-D70BDAC04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" y="5913480"/>
            <a:ext cx="3044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C" sz="1200" b="1" dirty="0">
                <a:latin typeface="+mj-lt"/>
              </a:rPr>
              <a:t>Fuente: Gestión Financiera</a:t>
            </a:r>
          </a:p>
          <a:p>
            <a:pPr eaLnBrk="1" hangingPunct="1">
              <a:defRPr/>
            </a:pPr>
            <a:r>
              <a:rPr lang="es-ES" altLang="es-EC" sz="1200" b="1" dirty="0">
                <a:latin typeface="+mj-lt"/>
              </a:rPr>
              <a:t>Elaborado por: Unidad de Presupuesto</a:t>
            </a:r>
          </a:p>
          <a:p>
            <a:pPr eaLnBrk="1" hangingPunct="1">
              <a:defRPr/>
            </a:pPr>
            <a:r>
              <a:rPr lang="es-ES" altLang="es-EC" sz="1200" b="1" dirty="0">
                <a:latin typeface="+mj-lt"/>
              </a:rPr>
              <a:t>Fecha de corte: 31/12/2023 </a:t>
            </a:r>
            <a:endParaRPr lang="es-EC" altLang="es-EC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217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BA6F284A-DAE5-15E6-CB57-893CAAC93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1617663"/>
            <a:ext cx="644207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en-US" sz="4000" b="1" dirty="0">
                <a:solidFill>
                  <a:srgbClr val="4D4D4D"/>
                </a:solidFill>
              </a:rPr>
              <a:t>OE2  Incrementar la Calidad de la Vigilancia, Prevención y Control Sanitario en el Sistema Nacional de Salud </a:t>
            </a:r>
          </a:p>
        </p:txBody>
      </p:sp>
    </p:spTree>
    <p:extLst>
      <p:ext uri="{BB962C8B-B14F-4D97-AF65-F5344CB8AC3E}">
        <p14:creationId xmlns:p14="http://schemas.microsoft.com/office/powerpoint/2010/main" val="280567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14C8EA5-7A1A-02F0-4E9A-CABA2A5677D7}"/>
              </a:ext>
            </a:extLst>
          </p:cNvPr>
          <p:cNvSpPr txBox="1"/>
          <p:nvPr/>
        </p:nvSpPr>
        <p:spPr>
          <a:xfrm>
            <a:off x="732991" y="610156"/>
            <a:ext cx="1052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ACUMULADO DE ENFERMEDADES NOTIFICADAS EN SIVE- ALERTA AÑO 2023 HMHA</a:t>
            </a:r>
            <a:endParaRPr lang="es-EC" sz="1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AB1D556-146F-3E23-C6F3-B8D4344D0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639347"/>
              </p:ext>
            </p:extLst>
          </p:nvPr>
        </p:nvGraphicFramePr>
        <p:xfrm>
          <a:off x="368300" y="1012868"/>
          <a:ext cx="11355256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7FA9102-87AF-E127-6B5B-538FE310D487}"/>
              </a:ext>
            </a:extLst>
          </p:cNvPr>
          <p:cNvSpPr txBox="1"/>
          <p:nvPr/>
        </p:nvSpPr>
        <p:spPr>
          <a:xfrm>
            <a:off x="468445" y="4994489"/>
            <a:ext cx="11164756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kern="5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En el año 2023 se reportan 172 casos de notificación individual y grupal: 34 exposición a mamíferos susceptibles a rabia, 26 casos de Dengue con signos de alarma, 8 Mordeduras de Serpientes con envenenamiento (leve, moderado y grave) 7 intoxicación por herbicida y fungicida, 2 Hepatitis B, notificados por el área de emergencia. Durante el 2023 se notificaron los casos de la siguiente manera: confirmados el 73% del VIEPI, descartados 25% del VIEPI, casos no concluyentes 2 % del VIEPI.</a:t>
            </a:r>
            <a:endParaRPr lang="es-EC" dirty="0">
              <a:effectLst/>
              <a:latin typeface="+mj-lt"/>
              <a:ea typeface="WenQuanYi Micro Hei"/>
              <a:cs typeface="Times New Roman" panose="02020603050405020304" pitchFamily="18" charset="0"/>
            </a:endParaRPr>
          </a:p>
          <a:p>
            <a:r>
              <a:rPr lang="es-ES" kern="50" dirty="0">
                <a:effectLst/>
                <a:latin typeface="+mj-lt"/>
                <a:ea typeface="SimSun" panose="02010600030101010101" pitchFamily="2" charset="-122"/>
              </a:rPr>
              <a:t/>
            </a:r>
            <a:br>
              <a:rPr lang="es-ES" kern="50" dirty="0">
                <a:effectLst/>
                <a:latin typeface="+mj-lt"/>
                <a:ea typeface="SimSun" panose="02010600030101010101" pitchFamily="2" charset="-122"/>
              </a:rPr>
            </a:br>
            <a:endParaRPr lang="es-EC" dirty="0">
              <a:latin typeface="+mj-lt"/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CA273C8A-2D33-7970-07E2-E2B7AF8EAD7C}"/>
              </a:ext>
            </a:extLst>
          </p:cNvPr>
          <p:cNvSpPr txBox="1"/>
          <p:nvPr/>
        </p:nvSpPr>
        <p:spPr>
          <a:xfrm>
            <a:off x="642635" y="4516523"/>
            <a:ext cx="30569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</a:t>
            </a:r>
            <a:r>
              <a:rPr lang="es-ES" sz="900" b="1" dirty="0"/>
              <a:t>VIEPI del HMHA</a:t>
            </a:r>
            <a:endParaRPr lang="es-EC" sz="900" b="1" dirty="0"/>
          </a:p>
          <a:p>
            <a:r>
              <a:rPr lang="es-EC" sz="900" b="1" dirty="0"/>
              <a:t>ELABORADO POR: </a:t>
            </a:r>
            <a:r>
              <a:rPr lang="es-ES" sz="900" b="1" dirty="0"/>
              <a:t>Unidad de Epidemiología</a:t>
            </a:r>
            <a:endParaRPr lang="es-EC" sz="900" b="1" dirty="0"/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317237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177A3E4-0B8E-A451-C7CD-94CAF1F191D3}"/>
              </a:ext>
            </a:extLst>
          </p:cNvPr>
          <p:cNvSpPr txBox="1"/>
          <p:nvPr/>
        </p:nvSpPr>
        <p:spPr>
          <a:xfrm>
            <a:off x="758607" y="295037"/>
            <a:ext cx="420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CASOS DE DENGUE HMHA 2023</a:t>
            </a:r>
            <a:endParaRPr lang="es-EC" sz="1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49CFC3C-D7BE-C348-E056-3F71754399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90081"/>
              </p:ext>
            </p:extLst>
          </p:nvPr>
        </p:nvGraphicFramePr>
        <p:xfrm>
          <a:off x="758607" y="831159"/>
          <a:ext cx="10722193" cy="305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71FEE25-90EE-A5AE-BFC7-75C83E0369EB}"/>
              </a:ext>
            </a:extLst>
          </p:cNvPr>
          <p:cNvSpPr txBox="1"/>
          <p:nvPr/>
        </p:nvSpPr>
        <p:spPr>
          <a:xfrm>
            <a:off x="734904" y="4540342"/>
            <a:ext cx="10722192" cy="131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1400" kern="5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En el año 2023, el canal endémico de casos de Dengue en el HMHA, a partir de la SE 21 se mantuvo en zona de epidemia, es decir que el número de casos esperado fue superior a lo registrado en años anteriores, tendencia que fue nacional e incluso regional a nivel de las Américas.</a:t>
            </a:r>
          </a:p>
          <a:p>
            <a:pPr algn="just">
              <a:lnSpc>
                <a:spcPct val="115000"/>
              </a:lnSpc>
            </a:pPr>
            <a:endParaRPr lang="es-MX" sz="1400" kern="5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MX" sz="1400" kern="5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En el HMHA se registraron 232 casos de Dengue sin signos de Alarma y 36 casos de Dengue con Signos de Alarma.</a:t>
            </a:r>
            <a:endParaRPr lang="es-EC" sz="1400" dirty="0">
              <a:effectLst/>
              <a:latin typeface="+mj-lt"/>
              <a:ea typeface="WenQuanYi Micro Hei"/>
              <a:cs typeface="Times New Roman" panose="02020603050405020304" pitchFamily="18" charset="0"/>
            </a:endParaRP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A169E243-06E9-6042-ED3F-BE496BD612FF}"/>
              </a:ext>
            </a:extLst>
          </p:cNvPr>
          <p:cNvSpPr txBox="1"/>
          <p:nvPr/>
        </p:nvSpPr>
        <p:spPr>
          <a:xfrm>
            <a:off x="758607" y="3900068"/>
            <a:ext cx="30569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</a:t>
            </a:r>
            <a:r>
              <a:rPr lang="es-ES" sz="900" b="1" dirty="0"/>
              <a:t>VIEPI del HMHA</a:t>
            </a:r>
            <a:endParaRPr lang="es-EC" sz="900" b="1" dirty="0"/>
          </a:p>
          <a:p>
            <a:r>
              <a:rPr lang="es-EC" sz="900" b="1" dirty="0"/>
              <a:t>ELABORADO POR: </a:t>
            </a:r>
            <a:r>
              <a:rPr lang="es-ES" sz="900" b="1" dirty="0"/>
              <a:t>Unidad de Epidemiología</a:t>
            </a:r>
            <a:endParaRPr lang="es-EC" sz="900" b="1" dirty="0"/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378712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1 Rectángulo">
            <a:extLst>
              <a:ext uri="{FF2B5EF4-FFF2-40B4-BE49-F238E27FC236}">
                <a16:creationId xmlns:a16="http://schemas.microsoft.com/office/drawing/2014/main" id="{CE08532B-4A8D-397D-9828-6AE7E623E2C1}"/>
              </a:ext>
            </a:extLst>
          </p:cNvPr>
          <p:cNvSpPr/>
          <p:nvPr/>
        </p:nvSpPr>
        <p:spPr>
          <a:xfrm>
            <a:off x="700087" y="569614"/>
            <a:ext cx="9864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DISTRIBUCIÓN POR SEXO DE PACIENTES ATENDIDOS EN UAI – HMHA AÑO 2023 </a:t>
            </a:r>
            <a:endParaRPr lang="es-ES" sz="1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289201E-01EA-ABD5-986F-FF971FC63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18139"/>
              </p:ext>
            </p:extLst>
          </p:nvPr>
        </p:nvGraphicFramePr>
        <p:xfrm>
          <a:off x="2381250" y="1308112"/>
          <a:ext cx="7429500" cy="329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0DFDD51-6333-D48A-47E4-4FB1FD5939B4}"/>
              </a:ext>
            </a:extLst>
          </p:cNvPr>
          <p:cNvSpPr txBox="1"/>
          <p:nvPr/>
        </p:nvSpPr>
        <p:spPr>
          <a:xfrm>
            <a:off x="418904" y="4824062"/>
            <a:ext cx="11304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En la UAI del HMHA se han atendido durante el año 2023, 224 </a:t>
            </a:r>
            <a:r>
              <a:rPr lang="es-ES_tradnl" sz="1600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pvvs</a:t>
            </a:r>
            <a:r>
              <a:rPr lang="es-ES_tradnl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que se encuentran adheridos a la misma, siendo 82 </a:t>
            </a:r>
            <a:r>
              <a:rPr lang="es-ES_tradnl" sz="1600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pvvs</a:t>
            </a:r>
            <a:r>
              <a:rPr lang="es-ES_tradnl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sexo femenino y 142 de sexo masculino, mismos que reciben atención y tratamiento integral de acuerdo con la GPC del MSP, con tratamientos de primera, segunda o tercera línea según corresponda. Seguimiento de cargas virales y conteo de CD4+ en colaboración con laboratorios de referencia (HEP y Hospital Verdi Cevallos Balda).</a:t>
            </a:r>
            <a:endParaRPr lang="es-EC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C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1CB85F75-8854-3207-5D78-EE939A7528C0}"/>
              </a:ext>
            </a:extLst>
          </p:cNvPr>
          <p:cNvSpPr txBox="1"/>
          <p:nvPr/>
        </p:nvSpPr>
        <p:spPr>
          <a:xfrm>
            <a:off x="758607" y="3900068"/>
            <a:ext cx="30569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</a:t>
            </a:r>
            <a:r>
              <a:rPr lang="es-ES" sz="900" b="1" dirty="0"/>
              <a:t>Sistema PRAS MSP</a:t>
            </a:r>
            <a:endParaRPr lang="es-EC" sz="900" b="1" dirty="0"/>
          </a:p>
          <a:p>
            <a:r>
              <a:rPr lang="es-EC" sz="900" b="1" dirty="0"/>
              <a:t>ELABORADO POR: </a:t>
            </a:r>
            <a:r>
              <a:rPr lang="es-ES" sz="900" b="1" dirty="0"/>
              <a:t>Unidad de Epidemiología</a:t>
            </a:r>
            <a:endParaRPr lang="es-EC" sz="900" b="1" dirty="0"/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374048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2D3EBE85-B83B-8E36-B2ED-0860345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126163"/>
            <a:ext cx="19716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5">
            <a:extLst>
              <a:ext uri="{FF2B5EF4-FFF2-40B4-BE49-F238E27FC236}">
                <a16:creationId xmlns:a16="http://schemas.microsoft.com/office/drawing/2014/main" id="{F6B6F760-0DBB-8D04-72E6-C98251A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349250"/>
            <a:ext cx="15605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0997C98-0489-DDFD-09C0-298B40F4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3362" y="6338846"/>
            <a:ext cx="1500194" cy="109538"/>
          </a:xfrm>
          <a:prstGeom prst="rect">
            <a:avLst/>
          </a:prstGeom>
        </p:spPr>
      </p:pic>
      <p:sp>
        <p:nvSpPr>
          <p:cNvPr id="2" name="1 Rectángulo">
            <a:extLst>
              <a:ext uri="{FF2B5EF4-FFF2-40B4-BE49-F238E27FC236}">
                <a16:creationId xmlns:a16="http://schemas.microsoft.com/office/drawing/2014/main" id="{71E90AAB-7564-6E3D-6546-FA287EC21464}"/>
              </a:ext>
            </a:extLst>
          </p:cNvPr>
          <p:cNvSpPr/>
          <p:nvPr/>
        </p:nvSpPr>
        <p:spPr>
          <a:xfrm>
            <a:off x="3364680" y="413476"/>
            <a:ext cx="5013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CIRUGÍAS VS IAAS</a:t>
            </a:r>
            <a:r>
              <a:rPr lang="es-ES_trad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HMHA AÑO 2023</a:t>
            </a:r>
            <a:endParaRPr lang="es-ES" sz="18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5F02F0A-535D-80B8-391C-CBC44A2DB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676688"/>
              </p:ext>
            </p:extLst>
          </p:nvPr>
        </p:nvGraphicFramePr>
        <p:xfrm>
          <a:off x="2329683" y="979488"/>
          <a:ext cx="7312526" cy="350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427FA1-1649-92F5-393E-631C2D58863E}"/>
              </a:ext>
            </a:extLst>
          </p:cNvPr>
          <p:cNvSpPr txBox="1"/>
          <p:nvPr/>
        </p:nvSpPr>
        <p:spPr>
          <a:xfrm>
            <a:off x="1329365" y="4966406"/>
            <a:ext cx="976964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_trad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los avances del año 2023 se refleja un porcentaje de IAAS de 0.08% que representan 3 eventos frente a 3600 cirugías totales realizadas en el HMHA. Mismos que a pesar de haber </a:t>
            </a:r>
            <a:r>
              <a:rPr lang="es-ES_tradn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reportado</a:t>
            </a:r>
            <a:r>
              <a:rPr lang="es-ES_trad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notificaciones (16 son catalogados eventos adversos, 3 eventos se encuentran dentro de los componentes de vigilancia según el SIVE Hospital – IAAS). 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5EFFD8D8-F00E-BAED-27C5-9AB409C9EBBD}"/>
              </a:ext>
            </a:extLst>
          </p:cNvPr>
          <p:cNvSpPr txBox="1"/>
          <p:nvPr/>
        </p:nvSpPr>
        <p:spPr>
          <a:xfrm>
            <a:off x="2193758" y="4288759"/>
            <a:ext cx="30569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FUENTE: </a:t>
            </a:r>
            <a:r>
              <a:rPr lang="es-ES" sz="900" b="1" dirty="0"/>
              <a:t>Programa de Control de Infecciones</a:t>
            </a:r>
            <a:endParaRPr lang="es-EC" sz="900" b="1" dirty="0"/>
          </a:p>
          <a:p>
            <a:r>
              <a:rPr lang="es-EC" sz="900" b="1" dirty="0"/>
              <a:t>ELABORADO POR: </a:t>
            </a:r>
            <a:r>
              <a:rPr lang="es-ES" sz="900" b="1" dirty="0"/>
              <a:t>Unidad de Epidemiología</a:t>
            </a:r>
            <a:endParaRPr lang="es-EC" sz="900" b="1" dirty="0"/>
          </a:p>
          <a:p>
            <a:r>
              <a:rPr lang="es-EC" sz="900" b="1" dirty="0"/>
              <a:t>FECHA DE CORTE: 31/12/2023</a:t>
            </a:r>
          </a:p>
        </p:txBody>
      </p:sp>
    </p:spTree>
    <p:extLst>
      <p:ext uri="{BB962C8B-B14F-4D97-AF65-F5344CB8AC3E}">
        <p14:creationId xmlns:p14="http://schemas.microsoft.com/office/powerpoint/2010/main" val="3077377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8F17F3-5D4C-1F41-96F3-B39BD739DDFC}">
  <we:reference id="wa200005566" version="3.0.0.2" store="es-MX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{C709A27B-5322-C34A-B55D-32C5C8DDD46F}tf10001061</Template>
  <TotalTime>7547</TotalTime>
  <Words>3747</Words>
  <Application>Microsoft Office PowerPoint</Application>
  <PresentationFormat>Panorámica</PresentationFormat>
  <Paragraphs>924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SimSun</vt:lpstr>
      <vt:lpstr>Al Nile</vt:lpstr>
      <vt:lpstr>Aptos</vt:lpstr>
      <vt:lpstr>Arial</vt:lpstr>
      <vt:lpstr>Calibri</vt:lpstr>
      <vt:lpstr>Cambria</vt:lpstr>
      <vt:lpstr>Copperplate</vt:lpstr>
      <vt:lpstr>MS Mincho</vt:lpstr>
      <vt:lpstr>Symbol</vt:lpstr>
      <vt:lpstr>Tahoma</vt:lpstr>
      <vt:lpstr>Times New Roman</vt:lpstr>
      <vt:lpstr>WenQuanYi Micro Hei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Consultorio</cp:lastModifiedBy>
  <cp:revision>136</cp:revision>
  <dcterms:created xsi:type="dcterms:W3CDTF">2021-05-27T23:45:00Z</dcterms:created>
  <dcterms:modified xsi:type="dcterms:W3CDTF">2024-04-15T19:38:16Z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72D05DC907804EFA92F736D4A45CB9A1_13</vt:lpwstr>
  </property>
  <property fmtid="{D5CDD505-2E9C-101B-9397-08002B2CF9AE}" pid="3" name="KSOProductBuildVer">
    <vt:lpwstr>1033-12.2.0.13431</vt:lpwstr>
  </property>
</Properties>
</file>