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303" r:id="rId3"/>
    <p:sldId id="258" r:id="rId4"/>
    <p:sldId id="259" r:id="rId5"/>
    <p:sldId id="261" r:id="rId6"/>
    <p:sldId id="260" r:id="rId7"/>
    <p:sldId id="268" r:id="rId8"/>
    <p:sldId id="267" r:id="rId9"/>
    <p:sldId id="262" r:id="rId10"/>
    <p:sldId id="263" r:id="rId11"/>
    <p:sldId id="264" r:id="rId12"/>
    <p:sldId id="285" r:id="rId13"/>
    <p:sldId id="276" r:id="rId14"/>
    <p:sldId id="287" r:id="rId15"/>
    <p:sldId id="311" r:id="rId16"/>
    <p:sldId id="309" r:id="rId17"/>
    <p:sldId id="310" r:id="rId18"/>
    <p:sldId id="269" r:id="rId19"/>
    <p:sldId id="265" r:id="rId20"/>
    <p:sldId id="277" r:id="rId21"/>
    <p:sldId id="324" r:id="rId22"/>
    <p:sldId id="326" r:id="rId23"/>
    <p:sldId id="278" r:id="rId24"/>
    <p:sldId id="271" r:id="rId25"/>
    <p:sldId id="272" r:id="rId26"/>
    <p:sldId id="315" r:id="rId27"/>
    <p:sldId id="274" r:id="rId28"/>
    <p:sldId id="317" r:id="rId29"/>
    <p:sldId id="279" r:id="rId30"/>
    <p:sldId id="266" r:id="rId31"/>
    <p:sldId id="334" r:id="rId32"/>
    <p:sldId id="284" r:id="rId33"/>
    <p:sldId id="275" r:id="rId34"/>
    <p:sldId id="327" r:id="rId35"/>
    <p:sldId id="328" r:id="rId36"/>
    <p:sldId id="329" r:id="rId37"/>
    <p:sldId id="321" r:id="rId38"/>
    <p:sldId id="286" r:id="rId39"/>
    <p:sldId id="301" r:id="rId40"/>
    <p:sldId id="290" r:id="rId41"/>
    <p:sldId id="291" r:id="rId42"/>
    <p:sldId id="288" r:id="rId43"/>
    <p:sldId id="282" r:id="rId44"/>
    <p:sldId id="283" r:id="rId45"/>
    <p:sldId id="294" r:id="rId46"/>
    <p:sldId id="293" r:id="rId47"/>
    <p:sldId id="298" r:id="rId48"/>
    <p:sldId id="296" r:id="rId49"/>
    <p:sldId id="323" r:id="rId50"/>
    <p:sldId id="299" r:id="rId51"/>
    <p:sldId id="333" r:id="rId52"/>
    <p:sldId id="332" r:id="rId53"/>
    <p:sldId id="300" r:id="rId5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0A570"/>
    <a:srgbClr val="666699"/>
    <a:srgbClr val="F1F7EF"/>
    <a:srgbClr val="F3AA7D"/>
    <a:srgbClr val="F9D4BD"/>
    <a:srgbClr val="FCEBE0"/>
    <a:srgbClr val="F6FAF4"/>
    <a:srgbClr val="F1F9F3"/>
    <a:srgbClr val="EF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onsultorio\Desktop\RENDICION%20DE%20CUENTAS%20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VALORES PLANILLADOS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Hoja1!$H$94:$H$96</c:f>
              <c:strCache>
                <c:ptCount val="3"/>
                <c:pt idx="0">
                  <c:v>SSC</c:v>
                </c:pt>
                <c:pt idx="1">
                  <c:v>IESS</c:v>
                </c:pt>
                <c:pt idx="2">
                  <c:v>ISSPOL</c:v>
                </c:pt>
              </c:strCache>
            </c:strRef>
          </c:cat>
          <c:val>
            <c:numRef>
              <c:f>Hoja1!$I$94:$I$96</c:f>
              <c:numCache>
                <c:formatCode>#,##0.00</c:formatCode>
                <c:ptCount val="3"/>
                <c:pt idx="0">
                  <c:v>1058976.21</c:v>
                </c:pt>
                <c:pt idx="1">
                  <c:v>779137.24</c:v>
                </c:pt>
                <c:pt idx="2">
                  <c:v>2835.68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5C-4F88-A4A8-7B9CF1C204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7068560"/>
        <c:axId val="1557070640"/>
      </c:barChart>
      <c:catAx>
        <c:axId val="155706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557070640"/>
        <c:crosses val="autoZero"/>
        <c:auto val="1"/>
        <c:lblAlgn val="ctr"/>
        <c:lblOffset val="100"/>
        <c:noMultiLvlLbl val="0"/>
      </c:catAx>
      <c:valAx>
        <c:axId val="1557070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55706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</a:rPr>
              <a:t>Situación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</a:rPr>
              <a:t>Epidemiológica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</a:rPr>
              <a:t>Enfermedades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del 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</a:rPr>
              <a:t>año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2024</a:t>
            </a:r>
            <a:r>
              <a:rPr lang="en-US" sz="1600" baseline="0" dirty="0">
                <a:solidFill>
                  <a:schemeClr val="accent5">
                    <a:lumMod val="75000"/>
                  </a:schemeClr>
                </a:solidFill>
              </a:rPr>
              <a:t> - 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</a:rPr>
              <a:t>Casos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</a:rPr>
              <a:t>Confirmados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8.3332515606247104E-2"/>
          <c:y val="0.1067602302992666"/>
          <c:w val="0.90420532359958583"/>
          <c:h val="0.658680611740626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Hoja1!$B$2</c:f>
              <c:strCache>
                <c:ptCount val="1"/>
                <c:pt idx="0">
                  <c:v>n (# casos)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Hoja1!$A$3:$A$14</c:f>
              <c:strCache>
                <c:ptCount val="12"/>
                <c:pt idx="0">
                  <c:v>Dengue sin signos de alarma</c:v>
                </c:pt>
                <c:pt idx="1">
                  <c:v>Dengue con signos de alarma</c:v>
                </c:pt>
                <c:pt idx="2">
                  <c:v>Neumonía</c:v>
                </c:pt>
                <c:pt idx="3">
                  <c:v>Exposición a mamíferos susceptibles a Rabia</c:v>
                </c:pt>
                <c:pt idx="4">
                  <c:v>Varicela</c:v>
                </c:pt>
                <c:pt idx="5">
                  <c:v>Mordedura de serpientes</c:v>
                </c:pt>
                <c:pt idx="6">
                  <c:v>Otras intoxicaciones alimentarias bacterianas</c:v>
                </c:pt>
                <c:pt idx="7">
                  <c:v>Hepatitis B</c:v>
                </c:pt>
                <c:pt idx="8">
                  <c:v>Intoxicación por organofosforados y carbamatos</c:v>
                </c:pt>
                <c:pt idx="9">
                  <c:v>Fiebre tifoidea y paratifoidea</c:v>
                </c:pt>
                <c:pt idx="10">
                  <c:v>Shigelosis</c:v>
                </c:pt>
                <c:pt idx="11">
                  <c:v>Hepatitis A</c:v>
                </c:pt>
              </c:strCache>
            </c:strRef>
          </c:cat>
          <c:val>
            <c:numRef>
              <c:f>Hoja1!$B$3:$B$14</c:f>
              <c:numCache>
                <c:formatCode>General</c:formatCode>
                <c:ptCount val="12"/>
                <c:pt idx="0">
                  <c:v>577</c:v>
                </c:pt>
                <c:pt idx="1">
                  <c:v>61</c:v>
                </c:pt>
                <c:pt idx="2">
                  <c:v>40</c:v>
                </c:pt>
                <c:pt idx="3">
                  <c:v>5</c:v>
                </c:pt>
                <c:pt idx="4">
                  <c:v>5</c:v>
                </c:pt>
                <c:pt idx="5">
                  <c:v>3</c:v>
                </c:pt>
                <c:pt idx="6">
                  <c:v>2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64-4679-98D8-BD6B3CB39E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33639264"/>
        <c:axId val="1333631360"/>
      </c:barChart>
      <c:catAx>
        <c:axId val="133363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33631360"/>
        <c:crosses val="autoZero"/>
        <c:auto val="1"/>
        <c:lblAlgn val="ctr"/>
        <c:lblOffset val="100"/>
        <c:noMultiLvlLbl val="0"/>
      </c:catAx>
      <c:valAx>
        <c:axId val="1333631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336392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CANAL ENDÉMICO DE DENGUE DEL HMHA 2024</a:t>
            </a:r>
          </a:p>
        </c:rich>
      </c:tx>
      <c:layout>
        <c:manualLayout>
          <c:xMode val="edge"/>
          <c:yMode val="edge"/>
          <c:x val="0.21161991550341064"/>
          <c:y val="1.950910515511677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cap="none" spc="0" normalizeH="0" baseline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3.9681821235219294E-2"/>
          <c:y val="8.4556394762748344E-2"/>
          <c:w val="0.83486326690210189"/>
          <c:h val="0.8262779657491589"/>
        </c:manualLayout>
      </c:layout>
      <c:areaChart>
        <c:grouping val="stacked"/>
        <c:varyColors val="0"/>
        <c:ser>
          <c:idx val="0"/>
          <c:order val="0"/>
          <c:tx>
            <c:strRef>
              <c:f>'CANAL ENDEMICO DENGUE HMHA'!$AN$48</c:f>
              <c:strCache>
                <c:ptCount val="1"/>
                <c:pt idx="0">
                  <c:v>Zona de Éxito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val>
            <c:numRef>
              <c:f>'CANAL ENDEMICO DENGUE HMHA'!$B$17:$BB$17</c:f>
              <c:numCache>
                <c:formatCode>General</c:formatCode>
                <c:ptCount val="53"/>
                <c:pt idx="0">
                  <c:v>0.2</c:v>
                </c:pt>
                <c:pt idx="1">
                  <c:v>0</c:v>
                </c:pt>
                <c:pt idx="2">
                  <c:v>0</c:v>
                </c:pt>
                <c:pt idx="3">
                  <c:v>0.6</c:v>
                </c:pt>
                <c:pt idx="4">
                  <c:v>0.2</c:v>
                </c:pt>
                <c:pt idx="5">
                  <c:v>0</c:v>
                </c:pt>
                <c:pt idx="6">
                  <c:v>0.8</c:v>
                </c:pt>
                <c:pt idx="7">
                  <c:v>0.2</c:v>
                </c:pt>
                <c:pt idx="8">
                  <c:v>0.4</c:v>
                </c:pt>
                <c:pt idx="9">
                  <c:v>0.4</c:v>
                </c:pt>
                <c:pt idx="10">
                  <c:v>1</c:v>
                </c:pt>
                <c:pt idx="11">
                  <c:v>1.2</c:v>
                </c:pt>
                <c:pt idx="12">
                  <c:v>0.4</c:v>
                </c:pt>
                <c:pt idx="13">
                  <c:v>0.6</c:v>
                </c:pt>
                <c:pt idx="14">
                  <c:v>0.6</c:v>
                </c:pt>
                <c:pt idx="15">
                  <c:v>0.4</c:v>
                </c:pt>
                <c:pt idx="16">
                  <c:v>0.8</c:v>
                </c:pt>
                <c:pt idx="17">
                  <c:v>0.4</c:v>
                </c:pt>
                <c:pt idx="18">
                  <c:v>1.4</c:v>
                </c:pt>
                <c:pt idx="19">
                  <c:v>0.8</c:v>
                </c:pt>
                <c:pt idx="20">
                  <c:v>1</c:v>
                </c:pt>
                <c:pt idx="21">
                  <c:v>2.6</c:v>
                </c:pt>
                <c:pt idx="22">
                  <c:v>2.2000000000000002</c:v>
                </c:pt>
                <c:pt idx="23">
                  <c:v>2.8</c:v>
                </c:pt>
                <c:pt idx="24">
                  <c:v>1.4</c:v>
                </c:pt>
                <c:pt idx="25">
                  <c:v>1.2</c:v>
                </c:pt>
                <c:pt idx="26">
                  <c:v>3.6</c:v>
                </c:pt>
                <c:pt idx="27">
                  <c:v>2</c:v>
                </c:pt>
                <c:pt idx="28">
                  <c:v>4.2</c:v>
                </c:pt>
                <c:pt idx="29">
                  <c:v>4.4000000000000004</c:v>
                </c:pt>
                <c:pt idx="30">
                  <c:v>4.2</c:v>
                </c:pt>
                <c:pt idx="31">
                  <c:v>2.6</c:v>
                </c:pt>
                <c:pt idx="32">
                  <c:v>4.2</c:v>
                </c:pt>
                <c:pt idx="33">
                  <c:v>2.6</c:v>
                </c:pt>
                <c:pt idx="34">
                  <c:v>1.4</c:v>
                </c:pt>
                <c:pt idx="35">
                  <c:v>2</c:v>
                </c:pt>
                <c:pt idx="36">
                  <c:v>2.8</c:v>
                </c:pt>
                <c:pt idx="37">
                  <c:v>1.2</c:v>
                </c:pt>
                <c:pt idx="38">
                  <c:v>1.4</c:v>
                </c:pt>
                <c:pt idx="39">
                  <c:v>1</c:v>
                </c:pt>
                <c:pt idx="40">
                  <c:v>1.4</c:v>
                </c:pt>
                <c:pt idx="41">
                  <c:v>1.8</c:v>
                </c:pt>
                <c:pt idx="42">
                  <c:v>0.8</c:v>
                </c:pt>
                <c:pt idx="43">
                  <c:v>1.4</c:v>
                </c:pt>
                <c:pt idx="44">
                  <c:v>0.6</c:v>
                </c:pt>
                <c:pt idx="45">
                  <c:v>0.8</c:v>
                </c:pt>
                <c:pt idx="46">
                  <c:v>1.8</c:v>
                </c:pt>
                <c:pt idx="47">
                  <c:v>1</c:v>
                </c:pt>
                <c:pt idx="48">
                  <c:v>0.6</c:v>
                </c:pt>
                <c:pt idx="49">
                  <c:v>1.2</c:v>
                </c:pt>
                <c:pt idx="50">
                  <c:v>0</c:v>
                </c:pt>
                <c:pt idx="51">
                  <c:v>0.4</c:v>
                </c:pt>
                <c:pt idx="5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2F-4C5B-B69A-9EF2DF8F876A}"/>
            </c:ext>
          </c:extLst>
        </c:ser>
        <c:ser>
          <c:idx val="1"/>
          <c:order val="1"/>
          <c:tx>
            <c:strRef>
              <c:f>'CANAL ENDEMICO DENGUE HMHA'!$AN$49</c:f>
              <c:strCache>
                <c:ptCount val="1"/>
                <c:pt idx="0">
                  <c:v>Zona de Riesgo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val>
            <c:numRef>
              <c:f>'CANAL ENDEMICO DENGUE HMHA'!$B$20:$BB$20</c:f>
              <c:numCache>
                <c:formatCode>General</c:formatCode>
                <c:ptCount val="53"/>
                <c:pt idx="0">
                  <c:v>1.0765386471799174</c:v>
                </c:pt>
                <c:pt idx="1">
                  <c:v>0</c:v>
                </c:pt>
                <c:pt idx="2">
                  <c:v>0</c:v>
                </c:pt>
                <c:pt idx="3">
                  <c:v>2.353077294359835</c:v>
                </c:pt>
                <c:pt idx="4">
                  <c:v>1.0765386471799174</c:v>
                </c:pt>
                <c:pt idx="5">
                  <c:v>0</c:v>
                </c:pt>
                <c:pt idx="6">
                  <c:v>3.3555273428394381</c:v>
                </c:pt>
                <c:pt idx="7">
                  <c:v>1.0765386471799174</c:v>
                </c:pt>
                <c:pt idx="8">
                  <c:v>1.4735362127101257</c:v>
                </c:pt>
                <c:pt idx="9">
                  <c:v>2.1530772943598349</c:v>
                </c:pt>
                <c:pt idx="10">
                  <c:v>3.7718585822512662</c:v>
                </c:pt>
                <c:pt idx="11">
                  <c:v>3.7555273428394385</c:v>
                </c:pt>
                <c:pt idx="12">
                  <c:v>1.4735362127101257</c:v>
                </c:pt>
                <c:pt idx="13">
                  <c:v>2.353077294359835</c:v>
                </c:pt>
                <c:pt idx="14">
                  <c:v>2.353077294359835</c:v>
                </c:pt>
                <c:pt idx="15">
                  <c:v>2.1530772943598349</c:v>
                </c:pt>
                <c:pt idx="16">
                  <c:v>2.4398536520067884</c:v>
                </c:pt>
                <c:pt idx="17">
                  <c:v>1.4735362127101257</c:v>
                </c:pt>
                <c:pt idx="18">
                  <c:v>3.6347438331943098</c:v>
                </c:pt>
                <c:pt idx="19">
                  <c:v>2.4398536520067884</c:v>
                </c:pt>
                <c:pt idx="20">
                  <c:v>2.96</c:v>
                </c:pt>
                <c:pt idx="21">
                  <c:v>7.8956283857536675</c:v>
                </c:pt>
                <c:pt idx="22">
                  <c:v>9.714753488970878</c:v>
                </c:pt>
                <c:pt idx="23">
                  <c:v>7.4794358634348219</c:v>
                </c:pt>
                <c:pt idx="24">
                  <c:v>6.5110546856788769</c:v>
                </c:pt>
                <c:pt idx="25">
                  <c:v>4.7061545887196701</c:v>
                </c:pt>
                <c:pt idx="26">
                  <c:v>18.306531882126389</c:v>
                </c:pt>
                <c:pt idx="27">
                  <c:v>9.7165277165315747</c:v>
                </c:pt>
                <c:pt idx="28">
                  <c:v>20.504561324978969</c:v>
                </c:pt>
                <c:pt idx="29">
                  <c:v>21.520574756707205</c:v>
                </c:pt>
                <c:pt idx="30">
                  <c:v>21.532429720036369</c:v>
                </c:pt>
                <c:pt idx="31">
                  <c:v>13.995002413338927</c:v>
                </c:pt>
                <c:pt idx="32">
                  <c:v>21.532429720036369</c:v>
                </c:pt>
                <c:pt idx="33">
                  <c:v>13.995002413338927</c:v>
                </c:pt>
                <c:pt idx="34">
                  <c:v>6.5110546856788769</c:v>
                </c:pt>
                <c:pt idx="35">
                  <c:v>8.0411257229095963</c:v>
                </c:pt>
                <c:pt idx="36">
                  <c:v>10.928685010504466</c:v>
                </c:pt>
                <c:pt idx="37">
                  <c:v>5.4491787441810446</c:v>
                </c:pt>
                <c:pt idx="38">
                  <c:v>6.5110546856788769</c:v>
                </c:pt>
                <c:pt idx="39">
                  <c:v>5.3826932358995876</c:v>
                </c:pt>
                <c:pt idx="40">
                  <c:v>7.5357705302594233</c:v>
                </c:pt>
                <c:pt idx="41">
                  <c:v>8.6459856850566084</c:v>
                </c:pt>
                <c:pt idx="42">
                  <c:v>4.3061545887196697</c:v>
                </c:pt>
                <c:pt idx="43">
                  <c:v>5.4643425052522332</c:v>
                </c:pt>
                <c:pt idx="44">
                  <c:v>2.353077294359835</c:v>
                </c:pt>
                <c:pt idx="45">
                  <c:v>2.9470724254202514</c:v>
                </c:pt>
                <c:pt idx="46">
                  <c:v>8.6459856850566084</c:v>
                </c:pt>
                <c:pt idx="47">
                  <c:v>4.3948195828349998</c:v>
                </c:pt>
                <c:pt idx="48">
                  <c:v>3.2296159415397527</c:v>
                </c:pt>
                <c:pt idx="49">
                  <c:v>6.4592318830795055</c:v>
                </c:pt>
                <c:pt idx="50">
                  <c:v>0</c:v>
                </c:pt>
                <c:pt idx="51">
                  <c:v>1.4735362127101257</c:v>
                </c:pt>
                <c:pt idx="5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2F-4C5B-B69A-9EF2DF8F876A}"/>
            </c:ext>
          </c:extLst>
        </c:ser>
        <c:ser>
          <c:idx val="2"/>
          <c:order val="2"/>
          <c:tx>
            <c:strRef>
              <c:f>'CANAL ENDEMICO DENGUE HMHA'!$AN$50</c:f>
              <c:strCache>
                <c:ptCount val="1"/>
                <c:pt idx="0">
                  <c:v>Zona de Alarma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val>
            <c:numRef>
              <c:f>'CANAL ENDEMICO DENGUE HMHA'!$B$21:$BB$21</c:f>
              <c:numCache>
                <c:formatCode>General</c:formatCode>
                <c:ptCount val="53"/>
                <c:pt idx="0">
                  <c:v>-0.67653864717991752</c:v>
                </c:pt>
                <c:pt idx="1">
                  <c:v>0</c:v>
                </c:pt>
                <c:pt idx="2">
                  <c:v>0</c:v>
                </c:pt>
                <c:pt idx="3">
                  <c:v>-1.1530772943598349</c:v>
                </c:pt>
                <c:pt idx="4">
                  <c:v>-0.67653864717991752</c:v>
                </c:pt>
                <c:pt idx="5">
                  <c:v>0</c:v>
                </c:pt>
                <c:pt idx="6">
                  <c:v>-1.7555273428394382</c:v>
                </c:pt>
                <c:pt idx="7">
                  <c:v>-0.67653864717991752</c:v>
                </c:pt>
                <c:pt idx="8">
                  <c:v>-0.67353621271012554</c:v>
                </c:pt>
                <c:pt idx="9">
                  <c:v>-1.353077294359835</c:v>
                </c:pt>
                <c:pt idx="10">
                  <c:v>-1.7718585822512662</c:v>
                </c:pt>
                <c:pt idx="11">
                  <c:v>-1.3555273428394383</c:v>
                </c:pt>
                <c:pt idx="12">
                  <c:v>-0.67353621271012554</c:v>
                </c:pt>
                <c:pt idx="13">
                  <c:v>-1.1530772943598349</c:v>
                </c:pt>
                <c:pt idx="14">
                  <c:v>-1.1530772943598349</c:v>
                </c:pt>
                <c:pt idx="15">
                  <c:v>-1.353077294359835</c:v>
                </c:pt>
                <c:pt idx="16">
                  <c:v>-0.83985365200678808</c:v>
                </c:pt>
                <c:pt idx="17">
                  <c:v>-0.67353621271012554</c:v>
                </c:pt>
                <c:pt idx="18">
                  <c:v>-0.83474383319431</c:v>
                </c:pt>
                <c:pt idx="19">
                  <c:v>-0.83985365200678808</c:v>
                </c:pt>
                <c:pt idx="20">
                  <c:v>-0.96</c:v>
                </c:pt>
                <c:pt idx="21">
                  <c:v>-2.6956283857536678</c:v>
                </c:pt>
                <c:pt idx="22">
                  <c:v>-5.3147534889708785</c:v>
                </c:pt>
                <c:pt idx="23">
                  <c:v>-1.8794358634348223</c:v>
                </c:pt>
                <c:pt idx="24">
                  <c:v>-3.7110546856788766</c:v>
                </c:pt>
                <c:pt idx="25">
                  <c:v>-2.3061545887196697</c:v>
                </c:pt>
                <c:pt idx="26">
                  <c:v>-11.10653188212639</c:v>
                </c:pt>
                <c:pt idx="27">
                  <c:v>-5.7165277165315747</c:v>
                </c:pt>
                <c:pt idx="28">
                  <c:v>-12.10456132497897</c:v>
                </c:pt>
                <c:pt idx="29">
                  <c:v>-12.720574756707206</c:v>
                </c:pt>
                <c:pt idx="30">
                  <c:v>-13.13242972003637</c:v>
                </c:pt>
                <c:pt idx="31">
                  <c:v>-8.7950024133389277</c:v>
                </c:pt>
                <c:pt idx="32">
                  <c:v>-13.13242972003637</c:v>
                </c:pt>
                <c:pt idx="33">
                  <c:v>-8.7950024133389277</c:v>
                </c:pt>
                <c:pt idx="34">
                  <c:v>-3.7110546856788766</c:v>
                </c:pt>
                <c:pt idx="35">
                  <c:v>-4.0411257229095963</c:v>
                </c:pt>
                <c:pt idx="36">
                  <c:v>-5.3286850105044659</c:v>
                </c:pt>
                <c:pt idx="37">
                  <c:v>-3.0491787441810443</c:v>
                </c:pt>
                <c:pt idx="38">
                  <c:v>-3.7110546856788766</c:v>
                </c:pt>
                <c:pt idx="39">
                  <c:v>-3.3826932358995876</c:v>
                </c:pt>
                <c:pt idx="40">
                  <c:v>-4.7357705302594226</c:v>
                </c:pt>
                <c:pt idx="41">
                  <c:v>-5.0459856850566087</c:v>
                </c:pt>
                <c:pt idx="42">
                  <c:v>-2.7061545887196701</c:v>
                </c:pt>
                <c:pt idx="43">
                  <c:v>-2.6643425052522329</c:v>
                </c:pt>
                <c:pt idx="44">
                  <c:v>-1.1530772943598349</c:v>
                </c:pt>
                <c:pt idx="45">
                  <c:v>-1.3470724254202511</c:v>
                </c:pt>
                <c:pt idx="46">
                  <c:v>-5.0459856850566087</c:v>
                </c:pt>
                <c:pt idx="47">
                  <c:v>-2.3948195828349994</c:v>
                </c:pt>
                <c:pt idx="48">
                  <c:v>-2.0296159415397526</c:v>
                </c:pt>
                <c:pt idx="49">
                  <c:v>-4.0592318830795051</c:v>
                </c:pt>
                <c:pt idx="50">
                  <c:v>0</c:v>
                </c:pt>
                <c:pt idx="51">
                  <c:v>-0.67353621271012554</c:v>
                </c:pt>
                <c:pt idx="5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2F-4C5B-B69A-9EF2DF8F87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984152"/>
        <c:axId val="437984544"/>
      </c:areaChart>
      <c:barChart>
        <c:barDir val="col"/>
        <c:grouping val="clustered"/>
        <c:varyColors val="0"/>
        <c:ser>
          <c:idx val="3"/>
          <c:order val="3"/>
          <c:tx>
            <c:strRef>
              <c:f>'CANAL ENDEMICO DENGUE HMHA'!$AN$51</c:f>
              <c:strCache>
                <c:ptCount val="1"/>
                <c:pt idx="0">
                  <c:v>Zona de Epidemia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'CANAL ENDEMICO DENGUE HMHA'!$B$16:$BB$16</c:f>
              <c:numCache>
                <c:formatCode>General</c:formatCode>
                <c:ptCount val="53"/>
                <c:pt idx="0">
                  <c:v>4</c:v>
                </c:pt>
                <c:pt idx="1">
                  <c:v>8</c:v>
                </c:pt>
                <c:pt idx="2">
                  <c:v>3</c:v>
                </c:pt>
                <c:pt idx="3">
                  <c:v>11</c:v>
                </c:pt>
                <c:pt idx="4">
                  <c:v>3</c:v>
                </c:pt>
                <c:pt idx="5">
                  <c:v>12</c:v>
                </c:pt>
                <c:pt idx="6">
                  <c:v>11</c:v>
                </c:pt>
                <c:pt idx="7">
                  <c:v>5</c:v>
                </c:pt>
                <c:pt idx="8">
                  <c:v>23</c:v>
                </c:pt>
                <c:pt idx="9">
                  <c:v>18</c:v>
                </c:pt>
                <c:pt idx="10">
                  <c:v>25</c:v>
                </c:pt>
                <c:pt idx="11">
                  <c:v>34</c:v>
                </c:pt>
                <c:pt idx="12">
                  <c:v>22</c:v>
                </c:pt>
                <c:pt idx="13">
                  <c:v>34</c:v>
                </c:pt>
                <c:pt idx="14">
                  <c:v>30</c:v>
                </c:pt>
                <c:pt idx="15">
                  <c:v>27</c:v>
                </c:pt>
                <c:pt idx="16">
                  <c:v>26</c:v>
                </c:pt>
                <c:pt idx="17">
                  <c:v>43</c:v>
                </c:pt>
                <c:pt idx="18">
                  <c:v>32</c:v>
                </c:pt>
                <c:pt idx="19">
                  <c:v>21</c:v>
                </c:pt>
                <c:pt idx="20">
                  <c:v>35</c:v>
                </c:pt>
                <c:pt idx="21">
                  <c:v>30</c:v>
                </c:pt>
                <c:pt idx="22">
                  <c:v>21</c:v>
                </c:pt>
                <c:pt idx="23">
                  <c:v>9</c:v>
                </c:pt>
                <c:pt idx="24">
                  <c:v>21</c:v>
                </c:pt>
                <c:pt idx="25">
                  <c:v>14</c:v>
                </c:pt>
                <c:pt idx="26">
                  <c:v>13</c:v>
                </c:pt>
                <c:pt idx="27">
                  <c:v>9</c:v>
                </c:pt>
                <c:pt idx="28">
                  <c:v>14</c:v>
                </c:pt>
                <c:pt idx="29">
                  <c:v>22</c:v>
                </c:pt>
                <c:pt idx="30">
                  <c:v>7</c:v>
                </c:pt>
                <c:pt idx="31">
                  <c:v>12</c:v>
                </c:pt>
                <c:pt idx="32">
                  <c:v>7</c:v>
                </c:pt>
                <c:pt idx="33">
                  <c:v>6</c:v>
                </c:pt>
                <c:pt idx="34">
                  <c:v>9</c:v>
                </c:pt>
                <c:pt idx="35">
                  <c:v>4</c:v>
                </c:pt>
                <c:pt idx="36">
                  <c:v>0</c:v>
                </c:pt>
                <c:pt idx="37">
                  <c:v>1</c:v>
                </c:pt>
                <c:pt idx="38">
                  <c:v>3</c:v>
                </c:pt>
                <c:pt idx="39">
                  <c:v>5</c:v>
                </c:pt>
                <c:pt idx="40">
                  <c:v>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2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1</c:v>
                </c:pt>
                <c:pt idx="5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2F-4C5B-B69A-9EF2DF8F87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axId val="437984152"/>
        <c:axId val="437984544"/>
      </c:barChart>
      <c:catAx>
        <c:axId val="43798415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7984544"/>
        <c:crosses val="autoZero"/>
        <c:auto val="1"/>
        <c:lblAlgn val="ctr"/>
        <c:lblOffset val="100"/>
        <c:noMultiLvlLbl val="0"/>
      </c:catAx>
      <c:valAx>
        <c:axId val="437984544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7984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0637445739141386"/>
          <c:y val="0.10044721666470519"/>
          <c:w val="0.56882914295105003"/>
          <c:h val="3.61487722894503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400" b="0" i="0" u="none" strike="noStrike" baseline="0">
                <a:effectLst/>
              </a:rPr>
              <a:t>DERIVACIONES RPC HMHA 2024</a:t>
            </a:r>
            <a:endParaRPr lang="es-EC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Hoja1!$F$5:$G$23</c:f>
              <c:strCache>
                <c:ptCount val="19"/>
                <c:pt idx="0">
                  <c:v>CLÍNICA DEL SOL </c:v>
                </c:pt>
                <c:pt idx="1">
                  <c:v>CLÍNICA SANTA TERESA IECED</c:v>
                </c:pt>
                <c:pt idx="2">
                  <c:v>CLÍNICA SANTA MARGARITA </c:v>
                </c:pt>
                <c:pt idx="3">
                  <c:v>CLÍNICA SAN ANTONIO DE  PADUA </c:v>
                </c:pt>
                <c:pt idx="4">
                  <c:v>ANGIOMANABI / CARDIOCENTRO </c:v>
                </c:pt>
                <c:pt idx="5">
                  <c:v>CERID</c:v>
                </c:pt>
                <c:pt idx="6">
                  <c:v>SOLCA PORTOVIEJO </c:v>
                </c:pt>
                <c:pt idx="7">
                  <c:v>MANADIALISIS BAHIA </c:v>
                </c:pt>
                <c:pt idx="8">
                  <c:v>CLÍNICA CUBA CENTER </c:v>
                </c:pt>
                <c:pt idx="9">
                  <c:v>CLÍNICA SALUDESA </c:v>
                </c:pt>
                <c:pt idx="10">
                  <c:v>CLÍNICA SANTA ANITA</c:v>
                </c:pt>
                <c:pt idx="11">
                  <c:v>CLÍNICA CENTENO </c:v>
                </c:pt>
                <c:pt idx="12">
                  <c:v>CLÍNICA LOS ESTEROS</c:v>
                </c:pt>
                <c:pt idx="13">
                  <c:v>CLÍNICA SAN FRANCISCO </c:v>
                </c:pt>
                <c:pt idx="14">
                  <c:v>HOSPITAL LUIS VERNAZA </c:v>
                </c:pt>
                <c:pt idx="15">
                  <c:v>CLÍNICA COTOCOLLAO</c:v>
                </c:pt>
                <c:pt idx="16">
                  <c:v>IMEC</c:v>
                </c:pt>
                <c:pt idx="17">
                  <c:v>CLÍNICA ANDRADE MARIN </c:v>
                </c:pt>
                <c:pt idx="18">
                  <c:v>CLÍNICA GUAYAQUIL </c:v>
                </c:pt>
              </c:strCache>
              <c:extLst/>
            </c:strRef>
          </c:cat>
          <c:val>
            <c:numRef>
              <c:f>Hoja1!$H$5:$H$23</c:f>
              <c:numCache>
                <c:formatCode>General</c:formatCode>
                <c:ptCount val="19"/>
                <c:pt idx="0">
                  <c:v>249</c:v>
                </c:pt>
                <c:pt idx="1">
                  <c:v>237</c:v>
                </c:pt>
                <c:pt idx="2">
                  <c:v>207</c:v>
                </c:pt>
                <c:pt idx="3">
                  <c:v>121</c:v>
                </c:pt>
                <c:pt idx="4">
                  <c:v>111</c:v>
                </c:pt>
                <c:pt idx="5">
                  <c:v>100</c:v>
                </c:pt>
                <c:pt idx="6">
                  <c:v>80</c:v>
                </c:pt>
                <c:pt idx="7">
                  <c:v>80</c:v>
                </c:pt>
                <c:pt idx="8">
                  <c:v>24</c:v>
                </c:pt>
                <c:pt idx="9">
                  <c:v>21</c:v>
                </c:pt>
                <c:pt idx="10">
                  <c:v>19</c:v>
                </c:pt>
                <c:pt idx="11">
                  <c:v>18</c:v>
                </c:pt>
                <c:pt idx="12">
                  <c:v>13</c:v>
                </c:pt>
                <c:pt idx="13">
                  <c:v>11</c:v>
                </c:pt>
                <c:pt idx="14">
                  <c:v>8</c:v>
                </c:pt>
                <c:pt idx="15">
                  <c:v>7</c:v>
                </c:pt>
                <c:pt idx="16">
                  <c:v>6</c:v>
                </c:pt>
                <c:pt idx="17">
                  <c:v>3</c:v>
                </c:pt>
                <c:pt idx="1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A9-4CF2-8967-5459AF90DC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7074800"/>
        <c:axId val="1557051920"/>
      </c:barChart>
      <c:catAx>
        <c:axId val="155707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557051920"/>
        <c:crosses val="autoZero"/>
        <c:auto val="1"/>
        <c:lblAlgn val="ctr"/>
        <c:lblOffset val="100"/>
        <c:noMultiLvlLbl val="0"/>
      </c:catAx>
      <c:valAx>
        <c:axId val="155705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55707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Referencias</a:t>
            </a:r>
            <a:r>
              <a:rPr lang="es-EC" baseline="0"/>
              <a:t> Red Pública Integral de Salud RPIS HMHA 2024</a:t>
            </a:r>
            <a:endParaRPr lang="es-EC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Hoja1!$B$57:$C$61</c:f>
              <c:multiLvlStrCache>
                <c:ptCount val="5"/>
                <c:lvl>
                  <c:pt idx="0">
                    <c:v>MSP</c:v>
                  </c:pt>
                  <c:pt idx="1">
                    <c:v>MSP</c:v>
                  </c:pt>
                  <c:pt idx="2">
                    <c:v>MSP</c:v>
                  </c:pt>
                  <c:pt idx="3">
                    <c:v>MSP</c:v>
                  </c:pt>
                  <c:pt idx="4">
                    <c:v>MSP </c:v>
                  </c:pt>
                </c:lvl>
                <c:lvl>
                  <c:pt idx="0">
                    <c:v>HOSPITAL DE ESPECIALIDADES </c:v>
                  </c:pt>
                  <c:pt idx="1">
                    <c:v>HOSPITAL VERDI CEVALLOS </c:v>
                  </c:pt>
                  <c:pt idx="2">
                    <c:v>HOSPITAL NAPOLEON DAVILA </c:v>
                  </c:pt>
                  <c:pt idx="3">
                    <c:v>HOSPITAL MOVIL 1 PEDERNALES</c:v>
                  </c:pt>
                  <c:pt idx="4">
                    <c:v>HOSPITAL RODRIGUEZ ZAMBRANO </c:v>
                  </c:pt>
                </c:lvl>
              </c:multiLvlStrCache>
            </c:multiLvlStrRef>
          </c:cat>
          <c:val>
            <c:numRef>
              <c:f>Hoja1!$D$57:$D$61</c:f>
              <c:numCache>
                <c:formatCode>General</c:formatCode>
                <c:ptCount val="5"/>
                <c:pt idx="0">
                  <c:v>87</c:v>
                </c:pt>
                <c:pt idx="1">
                  <c:v>35</c:v>
                </c:pt>
                <c:pt idx="2">
                  <c:v>22</c:v>
                </c:pt>
                <c:pt idx="3">
                  <c:v>10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90-47AD-AC62-B3537A6DB9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1768784"/>
        <c:axId val="1551776272"/>
      </c:barChart>
      <c:catAx>
        <c:axId val="155176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551776272"/>
        <c:crosses val="autoZero"/>
        <c:auto val="1"/>
        <c:lblAlgn val="ctr"/>
        <c:lblOffset val="100"/>
        <c:noMultiLvlLbl val="0"/>
      </c:catAx>
      <c:valAx>
        <c:axId val="155177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551768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200" b="0" i="0" baseline="0">
                <a:effectLst/>
              </a:rPr>
              <a:t>SERVICIOS APOYO DIAGNÓSTICO HMHA 2024</a:t>
            </a:r>
            <a:endParaRPr lang="es-EC" sz="1200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endParaRPr lang="es-EC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2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Hoja1!$B$71:$B$81</c:f>
              <c:strCache>
                <c:ptCount val="11"/>
                <c:pt idx="0">
                  <c:v>TOMOGRAFIA UROTAC / SIMPLES Y CONTRASTADA </c:v>
                </c:pt>
                <c:pt idx="1">
                  <c:v>RESONANCIA MAGNÉTICA</c:v>
                </c:pt>
                <c:pt idx="2">
                  <c:v>ENDOSCOPÍA</c:v>
                </c:pt>
                <c:pt idx="3">
                  <c:v>COLANGIORESONANCIA</c:v>
                </c:pt>
                <c:pt idx="4">
                  <c:v>BIOPSIA-PAAF</c:v>
                </c:pt>
                <c:pt idx="5">
                  <c:v>COLONOSCOPIA</c:v>
                </c:pt>
                <c:pt idx="6">
                  <c:v>CPRE</c:v>
                </c:pt>
                <c:pt idx="7">
                  <c:v>UROLOGIA / LITOTRICIA INTRACORPORIA CON COLOCACIÓN DE CATETER DOBLE J </c:v>
                </c:pt>
                <c:pt idx="8">
                  <c:v>ANGIOTAC</c:v>
                </c:pt>
                <c:pt idx="9">
                  <c:v>GAMMAGRAFIA/PET-TC</c:v>
                </c:pt>
                <c:pt idx="10">
                  <c:v>ELECTROENCEFALOGRAMA</c:v>
                </c:pt>
              </c:strCache>
            </c:strRef>
          </c:cat>
          <c:val>
            <c:numRef>
              <c:f>Hoja1!$E$71:$E$81</c:f>
              <c:numCache>
                <c:formatCode>General</c:formatCode>
                <c:ptCount val="11"/>
                <c:pt idx="0">
                  <c:v>275</c:v>
                </c:pt>
                <c:pt idx="1">
                  <c:v>200</c:v>
                </c:pt>
                <c:pt idx="2">
                  <c:v>150</c:v>
                </c:pt>
                <c:pt idx="3">
                  <c:v>114</c:v>
                </c:pt>
                <c:pt idx="4">
                  <c:v>110</c:v>
                </c:pt>
                <c:pt idx="5">
                  <c:v>50</c:v>
                </c:pt>
                <c:pt idx="6">
                  <c:v>46</c:v>
                </c:pt>
                <c:pt idx="7">
                  <c:v>45</c:v>
                </c:pt>
                <c:pt idx="8">
                  <c:v>30</c:v>
                </c:pt>
                <c:pt idx="9">
                  <c:v>18</c:v>
                </c:pt>
                <c:pt idx="1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AD-423E-940C-AC9784D526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0778416"/>
        <c:axId val="1470775504"/>
      </c:barChart>
      <c:catAx>
        <c:axId val="147077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70775504"/>
        <c:crosses val="autoZero"/>
        <c:auto val="1"/>
        <c:lblAlgn val="ctr"/>
        <c:lblOffset val="100"/>
        <c:noMultiLvlLbl val="0"/>
      </c:catAx>
      <c:valAx>
        <c:axId val="1470775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7077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F698B3-41AF-4BB4-A3D1-91DE6C0671BA}" type="doc">
      <dgm:prSet loTypeId="urn:microsoft.com/office/officeart/2005/8/layout/hierarchy4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4BF5A983-04C7-47F3-96D0-17ACD659A801}">
      <dgm:prSet phldrT="[Texto]" custT="1"/>
      <dgm:spPr>
        <a:solidFill>
          <a:srgbClr val="E5F8FF"/>
        </a:solidFill>
      </dgm:spPr>
      <dgm:t>
        <a:bodyPr/>
        <a:lstStyle/>
        <a:p>
          <a:r>
            <a:rPr lang="es-EC" sz="3200" b="1" noProof="0" dirty="0">
              <a:latin typeface="Arial" panose="020B0604020202020204" pitchFamily="34" charset="0"/>
              <a:cs typeface="Arial" panose="020B0604020202020204" pitchFamily="34" charset="0"/>
            </a:rPr>
            <a:t>Ejecución Presupuestaria de enero a diciembre 2024</a:t>
          </a:r>
          <a:endParaRPr lang="es-E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B996F3-7043-4AB1-88E0-53BEDD77ABF1}" type="parTrans" cxnId="{D4F27B7A-F801-49AB-90FC-B6410A71ECC3}">
      <dgm:prSet/>
      <dgm:spPr/>
      <dgm:t>
        <a:bodyPr/>
        <a:lstStyle/>
        <a:p>
          <a:endParaRPr lang="es-ES"/>
        </a:p>
      </dgm:t>
    </dgm:pt>
    <dgm:pt modelId="{85541D94-7C98-4EAD-AEE5-BA7AA2D7E8DD}" type="sibTrans" cxnId="{D4F27B7A-F801-49AB-90FC-B6410A71ECC3}">
      <dgm:prSet/>
      <dgm:spPr/>
      <dgm:t>
        <a:bodyPr/>
        <a:lstStyle/>
        <a:p>
          <a:endParaRPr lang="es-ES"/>
        </a:p>
      </dgm:t>
    </dgm:pt>
    <dgm:pt modelId="{217F086A-B2F4-4D91-926A-AE96797800AD}">
      <dgm:prSet phldrT="[Texto]"/>
      <dgm:spPr>
        <a:solidFill>
          <a:srgbClr val="FFEFFA"/>
        </a:solidFill>
      </dgm:spPr>
      <dgm:t>
        <a:bodyPr/>
        <a:lstStyle/>
        <a:p>
          <a:r>
            <a:rPr lang="es-EC" b="1" dirty="0">
              <a:effectLst/>
            </a:rPr>
            <a:t>GASTO DE INVERSIÓN PLANIFICADO</a:t>
          </a:r>
        </a:p>
        <a:p>
          <a:endParaRPr lang="es-EC" b="1" dirty="0">
            <a:effectLst/>
          </a:endParaRPr>
        </a:p>
        <a:p>
          <a:r>
            <a:rPr lang="es-EC" b="1" dirty="0">
              <a:effectLst/>
            </a:rPr>
            <a:t>$3,492,574.49</a:t>
          </a:r>
          <a:endParaRPr lang="es-ES" b="1" dirty="0"/>
        </a:p>
      </dgm:t>
    </dgm:pt>
    <dgm:pt modelId="{DA029A74-7F8E-4ED0-8448-58A18ACE230F}" type="parTrans" cxnId="{47F79DE1-35A8-4673-A367-BFA90CAAE38A}">
      <dgm:prSet/>
      <dgm:spPr/>
      <dgm:t>
        <a:bodyPr/>
        <a:lstStyle/>
        <a:p>
          <a:endParaRPr lang="es-ES"/>
        </a:p>
      </dgm:t>
    </dgm:pt>
    <dgm:pt modelId="{AD62C705-2728-4043-B420-89BE9E14ADE8}" type="sibTrans" cxnId="{47F79DE1-35A8-4673-A367-BFA90CAAE38A}">
      <dgm:prSet/>
      <dgm:spPr/>
      <dgm:t>
        <a:bodyPr/>
        <a:lstStyle/>
        <a:p>
          <a:endParaRPr lang="es-ES"/>
        </a:p>
      </dgm:t>
    </dgm:pt>
    <dgm:pt modelId="{7F4846FF-0DC0-4E9D-B49E-2616BC08AA7B}">
      <dgm:prSet custT="1"/>
      <dgm:spPr>
        <a:solidFill>
          <a:srgbClr val="FFEFFA"/>
        </a:solidFill>
      </dgm:spPr>
      <dgm:t>
        <a:bodyPr/>
        <a:lstStyle/>
        <a:p>
          <a:r>
            <a:rPr lang="es-EC" sz="1400" b="1" dirty="0">
              <a:effectLst/>
            </a:rPr>
            <a:t>TOTAL DE PRESUPUESTO INSTITUCIONAL CODIFICADO</a:t>
          </a:r>
        </a:p>
        <a:p>
          <a:r>
            <a:rPr lang="es-EC" sz="2200" b="1" dirty="0">
              <a:effectLst/>
            </a:rPr>
            <a:t>$18,923,604.69</a:t>
          </a:r>
        </a:p>
        <a:p>
          <a:endParaRPr lang="es-EC" sz="1400" b="1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09FFDF9F-F692-4DB0-B90A-10FB0C9A2F64}" type="parTrans" cxnId="{2FB2100C-A9F3-4189-9272-A347D1947C48}">
      <dgm:prSet/>
      <dgm:spPr/>
      <dgm:t>
        <a:bodyPr/>
        <a:lstStyle/>
        <a:p>
          <a:endParaRPr lang="es-ES"/>
        </a:p>
      </dgm:t>
    </dgm:pt>
    <dgm:pt modelId="{7BAFE0C3-BC46-4FA9-B5EA-122350FC7A96}" type="sibTrans" cxnId="{2FB2100C-A9F3-4189-9272-A347D1947C48}">
      <dgm:prSet/>
      <dgm:spPr/>
      <dgm:t>
        <a:bodyPr/>
        <a:lstStyle/>
        <a:p>
          <a:endParaRPr lang="es-ES"/>
        </a:p>
      </dgm:t>
    </dgm:pt>
    <dgm:pt modelId="{AD9F077A-84A7-4444-9E9B-E4C0F1467037}">
      <dgm:prSet/>
      <dgm:spPr>
        <a:solidFill>
          <a:srgbClr val="FFEFFA"/>
        </a:solidFill>
      </dgm:spPr>
      <dgm:t>
        <a:bodyPr/>
        <a:lstStyle/>
        <a:p>
          <a:r>
            <a:rPr lang="es-EC" b="1" dirty="0">
              <a:effectLst/>
            </a:rPr>
            <a:t>GASTO CORRIENTE EJECUTADO</a:t>
          </a:r>
        </a:p>
        <a:p>
          <a:endParaRPr lang="es-EC" b="1" dirty="0">
            <a:effectLst/>
          </a:endParaRPr>
        </a:p>
        <a:p>
          <a:r>
            <a:rPr lang="es-EC" b="1" dirty="0">
              <a:effectLst/>
            </a:rPr>
            <a:t>$15,221,710.60</a:t>
          </a:r>
          <a:endParaRPr lang="es-EC" b="1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275DE5E3-EE8D-44EF-8BB2-1CE2A92F35FB}" type="parTrans" cxnId="{B4C1D672-1D96-4A5F-A0FE-C108B32A2FB0}">
      <dgm:prSet/>
      <dgm:spPr/>
      <dgm:t>
        <a:bodyPr/>
        <a:lstStyle/>
        <a:p>
          <a:endParaRPr lang="es-ES"/>
        </a:p>
      </dgm:t>
    </dgm:pt>
    <dgm:pt modelId="{EAE92D8E-4D52-458E-8D04-BAC699C8642A}" type="sibTrans" cxnId="{B4C1D672-1D96-4A5F-A0FE-C108B32A2FB0}">
      <dgm:prSet/>
      <dgm:spPr/>
      <dgm:t>
        <a:bodyPr/>
        <a:lstStyle/>
        <a:p>
          <a:endParaRPr lang="es-ES"/>
        </a:p>
      </dgm:t>
    </dgm:pt>
    <dgm:pt modelId="{EC60192F-4964-4547-A0E5-A7368E3AEF6E}">
      <dgm:prSet custT="1"/>
      <dgm:spPr>
        <a:solidFill>
          <a:srgbClr val="FFEFFA"/>
        </a:solidFill>
      </dgm:spPr>
      <dgm:t>
        <a:bodyPr/>
        <a:lstStyle/>
        <a:p>
          <a:r>
            <a:rPr lang="es-EC" sz="1500" b="1" dirty="0">
              <a:effectLst/>
            </a:rPr>
            <a:t>GASTO CORRIENTE PLANIFICADO</a:t>
          </a:r>
        </a:p>
        <a:p>
          <a:endParaRPr lang="es-EC" sz="1500" b="1" dirty="0">
            <a:effectLst/>
          </a:endParaRPr>
        </a:p>
        <a:p>
          <a:r>
            <a:rPr lang="es-EC" sz="1600" b="1" dirty="0">
              <a:effectLst/>
            </a:rPr>
            <a:t>$15,431,030.20</a:t>
          </a:r>
          <a:endParaRPr lang="es-EC" sz="1600" b="1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6887AD58-1E83-4093-9802-F8FCE53E8FC5}" type="parTrans" cxnId="{B052BDB9-201B-4DB7-B584-DD4051149FF0}">
      <dgm:prSet/>
      <dgm:spPr/>
      <dgm:t>
        <a:bodyPr/>
        <a:lstStyle/>
        <a:p>
          <a:endParaRPr lang="es-ES"/>
        </a:p>
      </dgm:t>
    </dgm:pt>
    <dgm:pt modelId="{CA891F14-66E6-42CC-A78D-6D4C8A6D7C5B}" type="sibTrans" cxnId="{B052BDB9-201B-4DB7-B584-DD4051149FF0}">
      <dgm:prSet/>
      <dgm:spPr/>
      <dgm:t>
        <a:bodyPr/>
        <a:lstStyle/>
        <a:p>
          <a:endParaRPr lang="es-ES"/>
        </a:p>
      </dgm:t>
    </dgm:pt>
    <dgm:pt modelId="{8A7192DB-C437-4C76-87F5-ECC8C5F136B3}">
      <dgm:prSet custT="1"/>
      <dgm:spPr>
        <a:solidFill>
          <a:srgbClr val="FFEFFA"/>
        </a:solidFill>
      </dgm:spPr>
      <dgm:t>
        <a:bodyPr/>
        <a:lstStyle/>
        <a:p>
          <a:r>
            <a:rPr lang="es-EC" sz="1400" b="1" dirty="0">
              <a:effectLst/>
            </a:rPr>
            <a:t>% EJECUCIÓN PRESUPUESTARIA</a:t>
          </a:r>
        </a:p>
        <a:p>
          <a:r>
            <a:rPr lang="es-EC" sz="2400" b="1" dirty="0">
              <a:effectLst/>
            </a:rPr>
            <a:t>98.89%</a:t>
          </a:r>
          <a:endParaRPr lang="es-EC" sz="2400" b="1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E71D2807-1CD0-4B57-A894-1EEE81099EB1}" type="sibTrans" cxnId="{304B82E9-ADA7-4AAB-BC09-FDE2ACEAD063}">
      <dgm:prSet/>
      <dgm:spPr/>
      <dgm:t>
        <a:bodyPr/>
        <a:lstStyle/>
        <a:p>
          <a:endParaRPr lang="es-ES"/>
        </a:p>
      </dgm:t>
    </dgm:pt>
    <dgm:pt modelId="{34608436-BD04-4620-965F-E2CBDBEE70BA}" type="parTrans" cxnId="{304B82E9-ADA7-4AAB-BC09-FDE2ACEAD063}">
      <dgm:prSet/>
      <dgm:spPr/>
      <dgm:t>
        <a:bodyPr/>
        <a:lstStyle/>
        <a:p>
          <a:endParaRPr lang="es-ES"/>
        </a:p>
      </dgm:t>
    </dgm:pt>
    <dgm:pt modelId="{A3C80A21-CB90-4380-9ABD-83C9C9CF02FF}">
      <dgm:prSet/>
      <dgm:spPr>
        <a:solidFill>
          <a:srgbClr val="FFEFFA"/>
        </a:solidFill>
      </dgm:spPr>
      <dgm:t>
        <a:bodyPr/>
        <a:lstStyle/>
        <a:p>
          <a:r>
            <a:rPr lang="es-EC" b="1" dirty="0">
              <a:effectLst/>
            </a:rPr>
            <a:t>GASTO DE INVERSIÓN EJECUTADO</a:t>
          </a:r>
        </a:p>
        <a:p>
          <a:endParaRPr lang="es-EC" b="0" dirty="0">
            <a:effectLst/>
          </a:endParaRPr>
        </a:p>
        <a:p>
          <a:r>
            <a:rPr lang="es-EC" b="1" dirty="0">
              <a:effectLst/>
            </a:rPr>
            <a:t>$3,492,572.49</a:t>
          </a:r>
          <a:endParaRPr lang="es-EC" b="1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1CA6D740-F536-45A4-BF83-494505F11AE5}" type="sibTrans" cxnId="{30E23201-3AE8-48CD-B7C6-95F06BB0283A}">
      <dgm:prSet/>
      <dgm:spPr/>
      <dgm:t>
        <a:bodyPr/>
        <a:lstStyle/>
        <a:p>
          <a:endParaRPr lang="es-ES"/>
        </a:p>
      </dgm:t>
    </dgm:pt>
    <dgm:pt modelId="{27C34602-3A2B-4C22-B126-393BE292A220}" type="parTrans" cxnId="{30E23201-3AE8-48CD-B7C6-95F06BB0283A}">
      <dgm:prSet/>
      <dgm:spPr/>
      <dgm:t>
        <a:bodyPr/>
        <a:lstStyle/>
        <a:p>
          <a:endParaRPr lang="es-ES"/>
        </a:p>
      </dgm:t>
    </dgm:pt>
    <dgm:pt modelId="{91F1D1B2-6E98-4525-8CAE-2B80E0CC14CD}" type="pres">
      <dgm:prSet presAssocID="{B9F698B3-41AF-4BB4-A3D1-91DE6C0671B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F9BF0A4B-4BE1-47C3-AAF0-B64C133F0677}" type="pres">
      <dgm:prSet presAssocID="{4BF5A983-04C7-47F3-96D0-17ACD659A801}" presName="vertOne" presStyleCnt="0"/>
      <dgm:spPr/>
    </dgm:pt>
    <dgm:pt modelId="{AFB60D38-DEA2-4BE0-9E04-B0E1777C721F}" type="pres">
      <dgm:prSet presAssocID="{4BF5A983-04C7-47F3-96D0-17ACD659A801}" presName="txOne" presStyleLbl="node0" presStyleIdx="0" presStyleCnt="1" custScaleY="81377" custLinFactNeighborX="-337" custLinFactNeighborY="458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ABBD05A-B64A-4CE9-B0D4-75EA65BF5053}" type="pres">
      <dgm:prSet presAssocID="{4BF5A983-04C7-47F3-96D0-17ACD659A801}" presName="parTransOne" presStyleCnt="0"/>
      <dgm:spPr/>
    </dgm:pt>
    <dgm:pt modelId="{F5E68ECC-6F39-49F8-8E81-12C05BCB5F3C}" type="pres">
      <dgm:prSet presAssocID="{4BF5A983-04C7-47F3-96D0-17ACD659A801}" presName="horzOne" presStyleCnt="0"/>
      <dgm:spPr/>
    </dgm:pt>
    <dgm:pt modelId="{06A184BD-AA4E-49EA-A873-8AB359E0487F}" type="pres">
      <dgm:prSet presAssocID="{7F4846FF-0DC0-4E9D-B49E-2616BC08AA7B}" presName="vertTwo" presStyleCnt="0"/>
      <dgm:spPr/>
    </dgm:pt>
    <dgm:pt modelId="{E0AD80B1-887D-428B-AEF5-F9ACBA71FEAA}" type="pres">
      <dgm:prSet presAssocID="{7F4846FF-0DC0-4E9D-B49E-2616BC08AA7B}" presName="txTwo" presStyleLbl="node2" presStyleIdx="0" presStyleCnt="6" custScaleX="124410" custScaleY="59767" custLinFactNeighborX="-8172" custLinFactNeighborY="300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06F4EC0-CE89-437A-A1A9-005A09E92124}" type="pres">
      <dgm:prSet presAssocID="{7F4846FF-0DC0-4E9D-B49E-2616BC08AA7B}" presName="horzTwo" presStyleCnt="0"/>
      <dgm:spPr/>
    </dgm:pt>
    <dgm:pt modelId="{F921C7A4-CE0B-4F48-A2CB-D5768E3F5633}" type="pres">
      <dgm:prSet presAssocID="{7BAFE0C3-BC46-4FA9-B5EA-122350FC7A96}" presName="sibSpaceTwo" presStyleCnt="0"/>
      <dgm:spPr/>
    </dgm:pt>
    <dgm:pt modelId="{1F0F915B-62FE-4828-A212-5A1E581D4597}" type="pres">
      <dgm:prSet presAssocID="{EC60192F-4964-4547-A0E5-A7368E3AEF6E}" presName="vertTwo" presStyleCnt="0"/>
      <dgm:spPr/>
    </dgm:pt>
    <dgm:pt modelId="{5C5E4275-F0B9-4214-BD1B-853D4F590B94}" type="pres">
      <dgm:prSet presAssocID="{EC60192F-4964-4547-A0E5-A7368E3AEF6E}" presName="txTwo" presStyleLbl="node2" presStyleIdx="1" presStyleCnt="6" custScaleX="94263" custScaleY="70256" custLinFactNeighborX="676" custLinFactNeighborY="939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F675656-804F-40C3-B231-E43487007E0B}" type="pres">
      <dgm:prSet presAssocID="{EC60192F-4964-4547-A0E5-A7368E3AEF6E}" presName="horzTwo" presStyleCnt="0"/>
      <dgm:spPr/>
    </dgm:pt>
    <dgm:pt modelId="{E133165E-314B-461A-AECD-BE29128BA1FB}" type="pres">
      <dgm:prSet presAssocID="{CA891F14-66E6-42CC-A78D-6D4C8A6D7C5B}" presName="sibSpaceTwo" presStyleCnt="0"/>
      <dgm:spPr/>
    </dgm:pt>
    <dgm:pt modelId="{0D9D0AD7-D23C-4A6F-AA8F-C0FADE402972}" type="pres">
      <dgm:prSet presAssocID="{AD9F077A-84A7-4444-9E9B-E4C0F1467037}" presName="vertTwo" presStyleCnt="0"/>
      <dgm:spPr/>
    </dgm:pt>
    <dgm:pt modelId="{E5FD4ACF-1470-4CD1-BB04-BC1834F439D9}" type="pres">
      <dgm:prSet presAssocID="{AD9F077A-84A7-4444-9E9B-E4C0F1467037}" presName="txTwo" presStyleLbl="node2" presStyleIdx="2" presStyleCnt="6" custScaleX="86382" custScaleY="60911" custLinFactNeighborX="-13804" custLinFactNeighborY="679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9DC2DEA-9224-419C-824A-4F36EA2841DE}" type="pres">
      <dgm:prSet presAssocID="{AD9F077A-84A7-4444-9E9B-E4C0F1467037}" presName="horzTwo" presStyleCnt="0"/>
      <dgm:spPr/>
    </dgm:pt>
    <dgm:pt modelId="{9F583DE5-C606-4AF9-83C0-6FF02968F36B}" type="pres">
      <dgm:prSet presAssocID="{EAE92D8E-4D52-458E-8D04-BAC699C8642A}" presName="sibSpaceTwo" presStyleCnt="0"/>
      <dgm:spPr/>
    </dgm:pt>
    <dgm:pt modelId="{743EB51E-AE29-4F02-8E25-60FD70FD6C1A}" type="pres">
      <dgm:prSet presAssocID="{217F086A-B2F4-4D91-926A-AE96797800AD}" presName="vertTwo" presStyleCnt="0"/>
      <dgm:spPr/>
    </dgm:pt>
    <dgm:pt modelId="{B6D8D984-3AE2-4E53-82A5-11058B3A8A8F}" type="pres">
      <dgm:prSet presAssocID="{217F086A-B2F4-4D91-926A-AE96797800AD}" presName="txTwo" presStyleLbl="node2" presStyleIdx="3" presStyleCnt="6" custScaleY="66387" custLinFactNeighborX="-1561" custLinFactNeighborY="-152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2F19BD2-D6B6-43F3-83F6-E900F8B716F3}" type="pres">
      <dgm:prSet presAssocID="{217F086A-B2F4-4D91-926A-AE96797800AD}" presName="horzTwo" presStyleCnt="0"/>
      <dgm:spPr/>
    </dgm:pt>
    <dgm:pt modelId="{6DB254AB-C049-49EE-8535-837138243F1A}" type="pres">
      <dgm:prSet presAssocID="{AD62C705-2728-4043-B420-89BE9E14ADE8}" presName="sibSpaceTwo" presStyleCnt="0"/>
      <dgm:spPr/>
    </dgm:pt>
    <dgm:pt modelId="{34D58A81-5AFF-4FA9-9429-D9A86307C8EF}" type="pres">
      <dgm:prSet presAssocID="{A3C80A21-CB90-4380-9ABD-83C9C9CF02FF}" presName="vertTwo" presStyleCnt="0"/>
      <dgm:spPr/>
    </dgm:pt>
    <dgm:pt modelId="{AEF812F6-090A-4E21-8A66-945418101898}" type="pres">
      <dgm:prSet presAssocID="{A3C80A21-CB90-4380-9ABD-83C9C9CF02FF}" presName="txTwo" presStyleLbl="node2" presStyleIdx="4" presStyleCnt="6" custScaleY="61734" custLinFactNeighborX="-28401" custLinFactNeighborY="475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A8A5966-F479-4EE0-818E-7BA68F194956}" type="pres">
      <dgm:prSet presAssocID="{A3C80A21-CB90-4380-9ABD-83C9C9CF02FF}" presName="horzTwo" presStyleCnt="0"/>
      <dgm:spPr/>
    </dgm:pt>
    <dgm:pt modelId="{F57476AB-12DB-41CD-8E7A-BDDED9EAD0FF}" type="pres">
      <dgm:prSet presAssocID="{1CA6D740-F536-45A4-BF83-494505F11AE5}" presName="sibSpaceTwo" presStyleCnt="0"/>
      <dgm:spPr/>
    </dgm:pt>
    <dgm:pt modelId="{2A20BBCA-B241-4498-8E8F-8C9A6315C46D}" type="pres">
      <dgm:prSet presAssocID="{8A7192DB-C437-4C76-87F5-ECC8C5F136B3}" presName="vertTwo" presStyleCnt="0"/>
      <dgm:spPr/>
    </dgm:pt>
    <dgm:pt modelId="{FC4E63AC-9A4B-409D-B17D-482A84FEDC8F}" type="pres">
      <dgm:prSet presAssocID="{8A7192DB-C437-4C76-87F5-ECC8C5F136B3}" presName="txTwo" presStyleLbl="node2" presStyleIdx="5" presStyleCnt="6" custScaleY="48422" custLinFactNeighborX="-6623" custLinFactNeighborY="1599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71AC6C6-EC21-47DA-9466-DA308A49EB3B}" type="pres">
      <dgm:prSet presAssocID="{8A7192DB-C437-4C76-87F5-ECC8C5F136B3}" presName="horzTwo" presStyleCnt="0"/>
      <dgm:spPr/>
    </dgm:pt>
  </dgm:ptLst>
  <dgm:cxnLst>
    <dgm:cxn modelId="{B4C1D672-1D96-4A5F-A0FE-C108B32A2FB0}" srcId="{4BF5A983-04C7-47F3-96D0-17ACD659A801}" destId="{AD9F077A-84A7-4444-9E9B-E4C0F1467037}" srcOrd="2" destOrd="0" parTransId="{275DE5E3-EE8D-44EF-8BB2-1CE2A92F35FB}" sibTransId="{EAE92D8E-4D52-458E-8D04-BAC699C8642A}"/>
    <dgm:cxn modelId="{D4F27B7A-F801-49AB-90FC-B6410A71ECC3}" srcId="{B9F698B3-41AF-4BB4-A3D1-91DE6C0671BA}" destId="{4BF5A983-04C7-47F3-96D0-17ACD659A801}" srcOrd="0" destOrd="0" parTransId="{D4B996F3-7043-4AB1-88E0-53BEDD77ABF1}" sibTransId="{85541D94-7C98-4EAD-AEE5-BA7AA2D7E8DD}"/>
    <dgm:cxn modelId="{3E97745A-CC48-41A9-A0E3-A97702D4AAA7}" type="presOf" srcId="{A3C80A21-CB90-4380-9ABD-83C9C9CF02FF}" destId="{AEF812F6-090A-4E21-8A66-945418101898}" srcOrd="0" destOrd="0" presId="urn:microsoft.com/office/officeart/2005/8/layout/hierarchy4"/>
    <dgm:cxn modelId="{2180B2A0-FBB3-4954-9627-FEBF9A4471E9}" type="presOf" srcId="{B9F698B3-41AF-4BB4-A3D1-91DE6C0671BA}" destId="{91F1D1B2-6E98-4525-8CAE-2B80E0CC14CD}" srcOrd="0" destOrd="0" presId="urn:microsoft.com/office/officeart/2005/8/layout/hierarchy4"/>
    <dgm:cxn modelId="{BE5EFBEE-AA78-4338-9AA8-FC494CFB4D18}" type="presOf" srcId="{7F4846FF-0DC0-4E9D-B49E-2616BC08AA7B}" destId="{E0AD80B1-887D-428B-AEF5-F9ACBA71FEAA}" srcOrd="0" destOrd="0" presId="urn:microsoft.com/office/officeart/2005/8/layout/hierarchy4"/>
    <dgm:cxn modelId="{2FB2100C-A9F3-4189-9272-A347D1947C48}" srcId="{4BF5A983-04C7-47F3-96D0-17ACD659A801}" destId="{7F4846FF-0DC0-4E9D-B49E-2616BC08AA7B}" srcOrd="0" destOrd="0" parTransId="{09FFDF9F-F692-4DB0-B90A-10FB0C9A2F64}" sibTransId="{7BAFE0C3-BC46-4FA9-B5EA-122350FC7A96}"/>
    <dgm:cxn modelId="{B052BDB9-201B-4DB7-B584-DD4051149FF0}" srcId="{4BF5A983-04C7-47F3-96D0-17ACD659A801}" destId="{EC60192F-4964-4547-A0E5-A7368E3AEF6E}" srcOrd="1" destOrd="0" parTransId="{6887AD58-1E83-4093-9802-F8FCE53E8FC5}" sibTransId="{CA891F14-66E6-42CC-A78D-6D4C8A6D7C5B}"/>
    <dgm:cxn modelId="{304B82E9-ADA7-4AAB-BC09-FDE2ACEAD063}" srcId="{4BF5A983-04C7-47F3-96D0-17ACD659A801}" destId="{8A7192DB-C437-4C76-87F5-ECC8C5F136B3}" srcOrd="5" destOrd="0" parTransId="{34608436-BD04-4620-965F-E2CBDBEE70BA}" sibTransId="{E71D2807-1CD0-4B57-A894-1EEE81099EB1}"/>
    <dgm:cxn modelId="{A66A9697-029A-45CA-ADB3-878F559AE28B}" type="presOf" srcId="{217F086A-B2F4-4D91-926A-AE96797800AD}" destId="{B6D8D984-3AE2-4E53-82A5-11058B3A8A8F}" srcOrd="0" destOrd="0" presId="urn:microsoft.com/office/officeart/2005/8/layout/hierarchy4"/>
    <dgm:cxn modelId="{699BB707-D041-4506-A2AF-0B8A392585F1}" type="presOf" srcId="{8A7192DB-C437-4C76-87F5-ECC8C5F136B3}" destId="{FC4E63AC-9A4B-409D-B17D-482A84FEDC8F}" srcOrd="0" destOrd="0" presId="urn:microsoft.com/office/officeart/2005/8/layout/hierarchy4"/>
    <dgm:cxn modelId="{353A162E-D621-43ED-A8DE-0ED66459431F}" type="presOf" srcId="{AD9F077A-84A7-4444-9E9B-E4C0F1467037}" destId="{E5FD4ACF-1470-4CD1-BB04-BC1834F439D9}" srcOrd="0" destOrd="0" presId="urn:microsoft.com/office/officeart/2005/8/layout/hierarchy4"/>
    <dgm:cxn modelId="{47F79DE1-35A8-4673-A367-BFA90CAAE38A}" srcId="{4BF5A983-04C7-47F3-96D0-17ACD659A801}" destId="{217F086A-B2F4-4D91-926A-AE96797800AD}" srcOrd="3" destOrd="0" parTransId="{DA029A74-7F8E-4ED0-8448-58A18ACE230F}" sibTransId="{AD62C705-2728-4043-B420-89BE9E14ADE8}"/>
    <dgm:cxn modelId="{EF973ED9-1D3E-4377-AA4A-E82357D94934}" type="presOf" srcId="{4BF5A983-04C7-47F3-96D0-17ACD659A801}" destId="{AFB60D38-DEA2-4BE0-9E04-B0E1777C721F}" srcOrd="0" destOrd="0" presId="urn:microsoft.com/office/officeart/2005/8/layout/hierarchy4"/>
    <dgm:cxn modelId="{30E23201-3AE8-48CD-B7C6-95F06BB0283A}" srcId="{4BF5A983-04C7-47F3-96D0-17ACD659A801}" destId="{A3C80A21-CB90-4380-9ABD-83C9C9CF02FF}" srcOrd="4" destOrd="0" parTransId="{27C34602-3A2B-4C22-B126-393BE292A220}" sibTransId="{1CA6D740-F536-45A4-BF83-494505F11AE5}"/>
    <dgm:cxn modelId="{1BC9B41B-166C-4F8D-8D87-40DBC63D67AD}" type="presOf" srcId="{EC60192F-4964-4547-A0E5-A7368E3AEF6E}" destId="{5C5E4275-F0B9-4214-BD1B-853D4F590B94}" srcOrd="0" destOrd="0" presId="urn:microsoft.com/office/officeart/2005/8/layout/hierarchy4"/>
    <dgm:cxn modelId="{3F7C52CF-454C-411F-A0D9-7323A8A96FCB}" type="presParOf" srcId="{91F1D1B2-6E98-4525-8CAE-2B80E0CC14CD}" destId="{F9BF0A4B-4BE1-47C3-AAF0-B64C133F0677}" srcOrd="0" destOrd="0" presId="urn:microsoft.com/office/officeart/2005/8/layout/hierarchy4"/>
    <dgm:cxn modelId="{AB0E0F57-74D6-4F8A-9FFE-D56C93DD5153}" type="presParOf" srcId="{F9BF0A4B-4BE1-47C3-AAF0-B64C133F0677}" destId="{AFB60D38-DEA2-4BE0-9E04-B0E1777C721F}" srcOrd="0" destOrd="0" presId="urn:microsoft.com/office/officeart/2005/8/layout/hierarchy4"/>
    <dgm:cxn modelId="{2E860DC0-CF4B-4E1F-A82F-1CF4C1E1E31C}" type="presParOf" srcId="{F9BF0A4B-4BE1-47C3-AAF0-B64C133F0677}" destId="{3ABBD05A-B64A-4CE9-B0D4-75EA65BF5053}" srcOrd="1" destOrd="0" presId="urn:microsoft.com/office/officeart/2005/8/layout/hierarchy4"/>
    <dgm:cxn modelId="{6C38CF49-52B6-4603-A840-9B56AF032907}" type="presParOf" srcId="{F9BF0A4B-4BE1-47C3-AAF0-B64C133F0677}" destId="{F5E68ECC-6F39-49F8-8E81-12C05BCB5F3C}" srcOrd="2" destOrd="0" presId="urn:microsoft.com/office/officeart/2005/8/layout/hierarchy4"/>
    <dgm:cxn modelId="{EE5B6A66-4E00-40C6-9DEE-F6DD2094D0F3}" type="presParOf" srcId="{F5E68ECC-6F39-49F8-8E81-12C05BCB5F3C}" destId="{06A184BD-AA4E-49EA-A873-8AB359E0487F}" srcOrd="0" destOrd="0" presId="urn:microsoft.com/office/officeart/2005/8/layout/hierarchy4"/>
    <dgm:cxn modelId="{4B3F82F7-F4AE-4516-9558-F952329BAF77}" type="presParOf" srcId="{06A184BD-AA4E-49EA-A873-8AB359E0487F}" destId="{E0AD80B1-887D-428B-AEF5-F9ACBA71FEAA}" srcOrd="0" destOrd="0" presId="urn:microsoft.com/office/officeart/2005/8/layout/hierarchy4"/>
    <dgm:cxn modelId="{F8E6E477-DB7D-4C43-A1EF-B29B82936CE0}" type="presParOf" srcId="{06A184BD-AA4E-49EA-A873-8AB359E0487F}" destId="{E06F4EC0-CE89-437A-A1A9-005A09E92124}" srcOrd="1" destOrd="0" presId="urn:microsoft.com/office/officeart/2005/8/layout/hierarchy4"/>
    <dgm:cxn modelId="{47F2F768-AA3A-43EA-94B4-A0DD54F51488}" type="presParOf" srcId="{F5E68ECC-6F39-49F8-8E81-12C05BCB5F3C}" destId="{F921C7A4-CE0B-4F48-A2CB-D5768E3F5633}" srcOrd="1" destOrd="0" presId="urn:microsoft.com/office/officeart/2005/8/layout/hierarchy4"/>
    <dgm:cxn modelId="{507B3743-231E-476C-8995-26D8ACB3AD19}" type="presParOf" srcId="{F5E68ECC-6F39-49F8-8E81-12C05BCB5F3C}" destId="{1F0F915B-62FE-4828-A212-5A1E581D4597}" srcOrd="2" destOrd="0" presId="urn:microsoft.com/office/officeart/2005/8/layout/hierarchy4"/>
    <dgm:cxn modelId="{9A456E6E-DC12-47A3-B75A-12D9EEB20968}" type="presParOf" srcId="{1F0F915B-62FE-4828-A212-5A1E581D4597}" destId="{5C5E4275-F0B9-4214-BD1B-853D4F590B94}" srcOrd="0" destOrd="0" presId="urn:microsoft.com/office/officeart/2005/8/layout/hierarchy4"/>
    <dgm:cxn modelId="{1BFCE06A-6B5F-4163-B4B8-6DDF591BF78D}" type="presParOf" srcId="{1F0F915B-62FE-4828-A212-5A1E581D4597}" destId="{AF675656-804F-40C3-B231-E43487007E0B}" srcOrd="1" destOrd="0" presId="urn:microsoft.com/office/officeart/2005/8/layout/hierarchy4"/>
    <dgm:cxn modelId="{04601C88-546F-42F1-A415-FD6D826EA901}" type="presParOf" srcId="{F5E68ECC-6F39-49F8-8E81-12C05BCB5F3C}" destId="{E133165E-314B-461A-AECD-BE29128BA1FB}" srcOrd="3" destOrd="0" presId="urn:microsoft.com/office/officeart/2005/8/layout/hierarchy4"/>
    <dgm:cxn modelId="{66FE8E6A-F29F-478A-843D-1DEAB11061A0}" type="presParOf" srcId="{F5E68ECC-6F39-49F8-8E81-12C05BCB5F3C}" destId="{0D9D0AD7-D23C-4A6F-AA8F-C0FADE402972}" srcOrd="4" destOrd="0" presId="urn:microsoft.com/office/officeart/2005/8/layout/hierarchy4"/>
    <dgm:cxn modelId="{9F57B4C6-3816-414E-957F-13798FA3ECD0}" type="presParOf" srcId="{0D9D0AD7-D23C-4A6F-AA8F-C0FADE402972}" destId="{E5FD4ACF-1470-4CD1-BB04-BC1834F439D9}" srcOrd="0" destOrd="0" presId="urn:microsoft.com/office/officeart/2005/8/layout/hierarchy4"/>
    <dgm:cxn modelId="{F1C0BFE7-39D8-418A-81A9-2E14E2F74620}" type="presParOf" srcId="{0D9D0AD7-D23C-4A6F-AA8F-C0FADE402972}" destId="{F9DC2DEA-9224-419C-824A-4F36EA2841DE}" srcOrd="1" destOrd="0" presId="urn:microsoft.com/office/officeart/2005/8/layout/hierarchy4"/>
    <dgm:cxn modelId="{DFF9891C-9C54-4125-B602-8B415C571EDD}" type="presParOf" srcId="{F5E68ECC-6F39-49F8-8E81-12C05BCB5F3C}" destId="{9F583DE5-C606-4AF9-83C0-6FF02968F36B}" srcOrd="5" destOrd="0" presId="urn:microsoft.com/office/officeart/2005/8/layout/hierarchy4"/>
    <dgm:cxn modelId="{36FD7087-0568-43D1-9AF0-2435EAF8A4A7}" type="presParOf" srcId="{F5E68ECC-6F39-49F8-8E81-12C05BCB5F3C}" destId="{743EB51E-AE29-4F02-8E25-60FD70FD6C1A}" srcOrd="6" destOrd="0" presId="urn:microsoft.com/office/officeart/2005/8/layout/hierarchy4"/>
    <dgm:cxn modelId="{1FD0904C-6F37-44D1-9213-E5669F11647C}" type="presParOf" srcId="{743EB51E-AE29-4F02-8E25-60FD70FD6C1A}" destId="{B6D8D984-3AE2-4E53-82A5-11058B3A8A8F}" srcOrd="0" destOrd="0" presId="urn:microsoft.com/office/officeart/2005/8/layout/hierarchy4"/>
    <dgm:cxn modelId="{96489397-0914-49A3-B5A6-FED9C4F72C3E}" type="presParOf" srcId="{743EB51E-AE29-4F02-8E25-60FD70FD6C1A}" destId="{92F19BD2-D6B6-43F3-83F6-E900F8B716F3}" srcOrd="1" destOrd="0" presId="urn:microsoft.com/office/officeart/2005/8/layout/hierarchy4"/>
    <dgm:cxn modelId="{47FB1C42-9C5C-4E24-84F5-FB3ECC965BBF}" type="presParOf" srcId="{F5E68ECC-6F39-49F8-8E81-12C05BCB5F3C}" destId="{6DB254AB-C049-49EE-8535-837138243F1A}" srcOrd="7" destOrd="0" presId="urn:microsoft.com/office/officeart/2005/8/layout/hierarchy4"/>
    <dgm:cxn modelId="{421BA0CB-E6DC-45BC-856B-3D83A39C49B5}" type="presParOf" srcId="{F5E68ECC-6F39-49F8-8E81-12C05BCB5F3C}" destId="{34D58A81-5AFF-4FA9-9429-D9A86307C8EF}" srcOrd="8" destOrd="0" presId="urn:microsoft.com/office/officeart/2005/8/layout/hierarchy4"/>
    <dgm:cxn modelId="{DDBE6B8B-2B05-4DAF-A9F9-8958EE18759D}" type="presParOf" srcId="{34D58A81-5AFF-4FA9-9429-D9A86307C8EF}" destId="{AEF812F6-090A-4E21-8A66-945418101898}" srcOrd="0" destOrd="0" presId="urn:microsoft.com/office/officeart/2005/8/layout/hierarchy4"/>
    <dgm:cxn modelId="{0AB71C63-457A-4BF9-84D2-17A52E8BF2AD}" type="presParOf" srcId="{34D58A81-5AFF-4FA9-9429-D9A86307C8EF}" destId="{CA8A5966-F479-4EE0-818E-7BA68F194956}" srcOrd="1" destOrd="0" presId="urn:microsoft.com/office/officeart/2005/8/layout/hierarchy4"/>
    <dgm:cxn modelId="{E1BC0181-415A-4689-98C3-59795789549D}" type="presParOf" srcId="{F5E68ECC-6F39-49F8-8E81-12C05BCB5F3C}" destId="{F57476AB-12DB-41CD-8E7A-BDDED9EAD0FF}" srcOrd="9" destOrd="0" presId="urn:microsoft.com/office/officeart/2005/8/layout/hierarchy4"/>
    <dgm:cxn modelId="{174D7351-3B74-4754-BC19-B89428757675}" type="presParOf" srcId="{F5E68ECC-6F39-49F8-8E81-12C05BCB5F3C}" destId="{2A20BBCA-B241-4498-8E8F-8C9A6315C46D}" srcOrd="10" destOrd="0" presId="urn:microsoft.com/office/officeart/2005/8/layout/hierarchy4"/>
    <dgm:cxn modelId="{B85B0DEA-F8F5-4878-9DD6-1ECFE0EA755E}" type="presParOf" srcId="{2A20BBCA-B241-4498-8E8F-8C9A6315C46D}" destId="{FC4E63AC-9A4B-409D-B17D-482A84FEDC8F}" srcOrd="0" destOrd="0" presId="urn:microsoft.com/office/officeart/2005/8/layout/hierarchy4"/>
    <dgm:cxn modelId="{68C2435A-882A-40DF-94A1-D13A1E2B02D1}" type="presParOf" srcId="{2A20BBCA-B241-4498-8E8F-8C9A6315C46D}" destId="{171AC6C6-EC21-47DA-9466-DA308A49EB3B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0E6DB7-20C5-441A-9F9B-4327786BDC57}" type="doc">
      <dgm:prSet loTypeId="urn:microsoft.com/office/officeart/2005/8/layout/chevron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E93417B9-9676-4561-82CC-970AB1BBB979}">
      <dgm:prSet phldrT="[Texto]" custT="1"/>
      <dgm:spPr>
        <a:solidFill>
          <a:srgbClr val="F6FAF4"/>
        </a:solidFill>
      </dgm:spPr>
      <dgm:t>
        <a:bodyPr/>
        <a:lstStyle/>
        <a:p>
          <a:r>
            <a:rPr lang="es-ES" sz="2000" dirty="0"/>
            <a:t>01</a:t>
          </a:r>
        </a:p>
      </dgm:t>
    </dgm:pt>
    <dgm:pt modelId="{E2371735-E8C7-4A72-B2DD-AEBDDC029408}" type="parTrans" cxnId="{409045B1-9CF2-41B4-AB9C-7844887ECAC6}">
      <dgm:prSet/>
      <dgm:spPr/>
      <dgm:t>
        <a:bodyPr/>
        <a:lstStyle/>
        <a:p>
          <a:endParaRPr lang="es-ES" sz="2000"/>
        </a:p>
      </dgm:t>
    </dgm:pt>
    <dgm:pt modelId="{866A10C3-525F-48F3-9707-CA1333B0452B}" type="sibTrans" cxnId="{409045B1-9CF2-41B4-AB9C-7844887ECAC6}">
      <dgm:prSet/>
      <dgm:spPr/>
      <dgm:t>
        <a:bodyPr/>
        <a:lstStyle/>
        <a:p>
          <a:endParaRPr lang="es-ES" sz="2000"/>
        </a:p>
      </dgm:t>
    </dgm:pt>
    <dgm:pt modelId="{154D0DC5-8168-4ACF-A923-1112076A59C5}">
      <dgm:prSet phldrT="[Texto]" custT="1"/>
      <dgm:spPr>
        <a:solidFill>
          <a:srgbClr val="F8F3FB"/>
        </a:solidFill>
      </dgm:spPr>
      <dgm:t>
        <a:bodyPr/>
        <a:lstStyle/>
        <a:p>
          <a:r>
            <a:rPr lang="es-EC" sz="2000" dirty="0">
              <a:latin typeface="+mn-lt"/>
            </a:rPr>
            <a:t>Protocolo de IRAG</a:t>
          </a:r>
          <a:endParaRPr lang="es-ES" sz="2000" dirty="0"/>
        </a:p>
      </dgm:t>
    </dgm:pt>
    <dgm:pt modelId="{7DAB5581-5DCD-4548-AA4B-01D6381DE754}" type="parTrans" cxnId="{2C1C6850-D857-48A8-BA53-DC96312A208A}">
      <dgm:prSet/>
      <dgm:spPr/>
      <dgm:t>
        <a:bodyPr/>
        <a:lstStyle/>
        <a:p>
          <a:endParaRPr lang="es-ES" sz="2000"/>
        </a:p>
      </dgm:t>
    </dgm:pt>
    <dgm:pt modelId="{104CA290-EC00-4257-A6AF-5284EF5B199E}" type="sibTrans" cxnId="{2C1C6850-D857-48A8-BA53-DC96312A208A}">
      <dgm:prSet/>
      <dgm:spPr/>
      <dgm:t>
        <a:bodyPr/>
        <a:lstStyle/>
        <a:p>
          <a:endParaRPr lang="es-ES" sz="2000"/>
        </a:p>
      </dgm:t>
    </dgm:pt>
    <dgm:pt modelId="{9491953E-A54A-46BC-A36B-438F8C3707E1}">
      <dgm:prSet phldrT="[Texto]" custT="1"/>
      <dgm:spPr>
        <a:solidFill>
          <a:srgbClr val="F6FAF4"/>
        </a:solidFill>
      </dgm:spPr>
      <dgm:t>
        <a:bodyPr/>
        <a:lstStyle/>
        <a:p>
          <a:r>
            <a:rPr lang="es-ES" sz="2000" dirty="0"/>
            <a:t>02</a:t>
          </a:r>
        </a:p>
      </dgm:t>
    </dgm:pt>
    <dgm:pt modelId="{1349FE85-8B1B-411B-B68C-BEFE5D690527}" type="parTrans" cxnId="{88B009A9-0C01-4974-97B5-17BA541C4341}">
      <dgm:prSet/>
      <dgm:spPr/>
      <dgm:t>
        <a:bodyPr/>
        <a:lstStyle/>
        <a:p>
          <a:endParaRPr lang="es-ES" sz="2000"/>
        </a:p>
      </dgm:t>
    </dgm:pt>
    <dgm:pt modelId="{B476DAD1-C30D-499D-86EB-573F22878660}" type="sibTrans" cxnId="{88B009A9-0C01-4974-97B5-17BA541C4341}">
      <dgm:prSet/>
      <dgm:spPr/>
      <dgm:t>
        <a:bodyPr/>
        <a:lstStyle/>
        <a:p>
          <a:endParaRPr lang="es-ES" sz="2000"/>
        </a:p>
      </dgm:t>
    </dgm:pt>
    <dgm:pt modelId="{09398E8F-485C-4E67-AD17-B1AF1386220B}">
      <dgm:prSet phldrT="[Texto]" custT="1"/>
      <dgm:spPr>
        <a:solidFill>
          <a:srgbClr val="F8F3FB">
            <a:alpha val="90000"/>
          </a:srgbClr>
        </a:solidFill>
      </dgm:spPr>
      <dgm:t>
        <a:bodyPr/>
        <a:lstStyle/>
        <a:p>
          <a:r>
            <a:rPr lang="es-EC" sz="2000" dirty="0">
              <a:latin typeface="+mn-lt"/>
            </a:rPr>
            <a:t>Protocolo de manejo de prematuridad.</a:t>
          </a:r>
          <a:endParaRPr lang="es-ES" sz="2000" dirty="0"/>
        </a:p>
      </dgm:t>
    </dgm:pt>
    <dgm:pt modelId="{DCCB9256-6848-4974-A714-D379E8C3A1F7}" type="parTrans" cxnId="{759F1577-41EB-4962-BC21-75532937FF0F}">
      <dgm:prSet/>
      <dgm:spPr/>
      <dgm:t>
        <a:bodyPr/>
        <a:lstStyle/>
        <a:p>
          <a:endParaRPr lang="es-ES" sz="2000"/>
        </a:p>
      </dgm:t>
    </dgm:pt>
    <dgm:pt modelId="{0307D1AA-5D97-40A7-8124-0E148D316736}" type="sibTrans" cxnId="{759F1577-41EB-4962-BC21-75532937FF0F}">
      <dgm:prSet/>
      <dgm:spPr/>
      <dgm:t>
        <a:bodyPr/>
        <a:lstStyle/>
        <a:p>
          <a:endParaRPr lang="es-ES" sz="2000"/>
        </a:p>
      </dgm:t>
    </dgm:pt>
    <dgm:pt modelId="{17F13B2B-AC90-4568-A01D-E415B7D34D63}">
      <dgm:prSet phldrT="[Texto]" custT="1"/>
      <dgm:spPr>
        <a:solidFill>
          <a:srgbClr val="F6FAF4"/>
        </a:solidFill>
      </dgm:spPr>
      <dgm:t>
        <a:bodyPr/>
        <a:lstStyle/>
        <a:p>
          <a:r>
            <a:rPr lang="es-ES" sz="2000" dirty="0"/>
            <a:t>03</a:t>
          </a:r>
        </a:p>
      </dgm:t>
    </dgm:pt>
    <dgm:pt modelId="{E5FC9411-A16D-476B-957D-7F4B4106FF1F}" type="parTrans" cxnId="{3C21D256-BE16-4C43-9167-764E3862B3E0}">
      <dgm:prSet/>
      <dgm:spPr/>
      <dgm:t>
        <a:bodyPr/>
        <a:lstStyle/>
        <a:p>
          <a:endParaRPr lang="es-ES" sz="2000"/>
        </a:p>
      </dgm:t>
    </dgm:pt>
    <dgm:pt modelId="{FE6C3E9A-8908-4AA9-9A86-34F786E89226}" type="sibTrans" cxnId="{3C21D256-BE16-4C43-9167-764E3862B3E0}">
      <dgm:prSet/>
      <dgm:spPr/>
      <dgm:t>
        <a:bodyPr/>
        <a:lstStyle/>
        <a:p>
          <a:endParaRPr lang="es-ES" sz="2000"/>
        </a:p>
      </dgm:t>
    </dgm:pt>
    <dgm:pt modelId="{274E055D-3415-458B-89B6-429C3435A13C}">
      <dgm:prSet phldrT="[Texto]" custT="1"/>
      <dgm:spPr>
        <a:solidFill>
          <a:srgbClr val="F8F3FB">
            <a:alpha val="90000"/>
          </a:srgbClr>
        </a:solidFill>
      </dgm:spPr>
      <dgm:t>
        <a:bodyPr/>
        <a:lstStyle/>
        <a:p>
          <a:r>
            <a:rPr lang="es-EC" sz="2000" dirty="0">
              <a:latin typeface="+mn-lt"/>
            </a:rPr>
            <a:t>Manejo del síndrome de dificultad respiratoria recién nacido</a:t>
          </a:r>
          <a:endParaRPr lang="es-ES" sz="2000" dirty="0"/>
        </a:p>
      </dgm:t>
    </dgm:pt>
    <dgm:pt modelId="{8571C17F-FAA8-40E2-99EF-FD7EBF9C0F24}" type="parTrans" cxnId="{BE520517-2D58-4396-A5C1-F3ECE5A5F2D9}">
      <dgm:prSet/>
      <dgm:spPr/>
      <dgm:t>
        <a:bodyPr/>
        <a:lstStyle/>
        <a:p>
          <a:endParaRPr lang="es-ES" sz="2000"/>
        </a:p>
      </dgm:t>
    </dgm:pt>
    <dgm:pt modelId="{84445129-947E-4647-99E6-072D085ADBA9}" type="sibTrans" cxnId="{BE520517-2D58-4396-A5C1-F3ECE5A5F2D9}">
      <dgm:prSet/>
      <dgm:spPr/>
      <dgm:t>
        <a:bodyPr/>
        <a:lstStyle/>
        <a:p>
          <a:endParaRPr lang="es-ES" sz="2000"/>
        </a:p>
      </dgm:t>
    </dgm:pt>
    <dgm:pt modelId="{A9897BC2-0E2F-4EC1-BF92-F471D49A6C00}">
      <dgm:prSet custT="1"/>
      <dgm:spPr>
        <a:solidFill>
          <a:srgbClr val="F6FAF4"/>
        </a:solidFill>
      </dgm:spPr>
      <dgm:t>
        <a:bodyPr/>
        <a:lstStyle/>
        <a:p>
          <a:r>
            <a:rPr lang="es-ES" sz="2000" dirty="0"/>
            <a:t>04</a:t>
          </a:r>
        </a:p>
      </dgm:t>
    </dgm:pt>
    <dgm:pt modelId="{3E2C740E-F495-491B-8180-0AF5C38394CA}" type="parTrans" cxnId="{DEA5BEBD-B032-40CA-B93F-140B38A75DBF}">
      <dgm:prSet/>
      <dgm:spPr/>
      <dgm:t>
        <a:bodyPr/>
        <a:lstStyle/>
        <a:p>
          <a:endParaRPr lang="es-ES" sz="2000"/>
        </a:p>
      </dgm:t>
    </dgm:pt>
    <dgm:pt modelId="{D87A7DAC-9051-491B-AAC4-4649B1857882}" type="sibTrans" cxnId="{DEA5BEBD-B032-40CA-B93F-140B38A75DBF}">
      <dgm:prSet/>
      <dgm:spPr/>
      <dgm:t>
        <a:bodyPr/>
        <a:lstStyle/>
        <a:p>
          <a:endParaRPr lang="es-ES" sz="2000"/>
        </a:p>
      </dgm:t>
    </dgm:pt>
    <dgm:pt modelId="{42A57228-ACC0-4B80-A43F-268B566D8339}">
      <dgm:prSet custT="1"/>
      <dgm:spPr>
        <a:solidFill>
          <a:srgbClr val="F8F3FB">
            <a:alpha val="90000"/>
          </a:srgbClr>
        </a:solidFill>
      </dgm:spPr>
      <dgm:t>
        <a:bodyPr/>
        <a:lstStyle/>
        <a:p>
          <a:r>
            <a:rPr lang="es-EC" sz="2000" dirty="0">
              <a:latin typeface="+mn-lt"/>
            </a:rPr>
            <a:t>Manejo de claves obstétricas.</a:t>
          </a:r>
          <a:endParaRPr lang="es-ES" sz="2000" dirty="0"/>
        </a:p>
      </dgm:t>
    </dgm:pt>
    <dgm:pt modelId="{F55D10A5-BF87-4674-9A9C-9EE0B93EEB00}" type="parTrans" cxnId="{3F6D8E24-51C5-4BDD-8878-AB9A17656E50}">
      <dgm:prSet/>
      <dgm:spPr/>
      <dgm:t>
        <a:bodyPr/>
        <a:lstStyle/>
        <a:p>
          <a:endParaRPr lang="es-ES" sz="2000"/>
        </a:p>
      </dgm:t>
    </dgm:pt>
    <dgm:pt modelId="{03C21672-03F3-4A80-BA64-8717BCA5C488}" type="sibTrans" cxnId="{3F6D8E24-51C5-4BDD-8878-AB9A17656E50}">
      <dgm:prSet/>
      <dgm:spPr/>
      <dgm:t>
        <a:bodyPr/>
        <a:lstStyle/>
        <a:p>
          <a:endParaRPr lang="es-ES" sz="2000"/>
        </a:p>
      </dgm:t>
    </dgm:pt>
    <dgm:pt modelId="{96885F59-7C5E-49A9-9F53-2D0D21D0E58F}">
      <dgm:prSet custT="1"/>
      <dgm:spPr>
        <a:solidFill>
          <a:srgbClr val="F6FAF4"/>
        </a:solidFill>
      </dgm:spPr>
      <dgm:t>
        <a:bodyPr/>
        <a:lstStyle/>
        <a:p>
          <a:r>
            <a:rPr lang="es-ES" sz="2000" dirty="0"/>
            <a:t>05</a:t>
          </a:r>
        </a:p>
      </dgm:t>
    </dgm:pt>
    <dgm:pt modelId="{E01D433B-E763-471D-8F58-383B4321A520}" type="parTrans" cxnId="{1172CD80-7DB4-4460-A0FE-92EE503FDA88}">
      <dgm:prSet/>
      <dgm:spPr/>
      <dgm:t>
        <a:bodyPr/>
        <a:lstStyle/>
        <a:p>
          <a:endParaRPr lang="es-ES" sz="2000"/>
        </a:p>
      </dgm:t>
    </dgm:pt>
    <dgm:pt modelId="{D8E1ED9C-5A29-4A28-9F23-35349F48EE87}" type="sibTrans" cxnId="{1172CD80-7DB4-4460-A0FE-92EE503FDA88}">
      <dgm:prSet/>
      <dgm:spPr/>
      <dgm:t>
        <a:bodyPr/>
        <a:lstStyle/>
        <a:p>
          <a:endParaRPr lang="es-ES" sz="2000"/>
        </a:p>
      </dgm:t>
    </dgm:pt>
    <dgm:pt modelId="{DE516CCB-DBE2-4DA7-8DC1-9B0F33958C16}">
      <dgm:prSet custT="1"/>
      <dgm:spPr>
        <a:solidFill>
          <a:srgbClr val="F8F3FB">
            <a:alpha val="90000"/>
          </a:srgbClr>
        </a:solidFill>
      </dgm:spPr>
      <dgm:t>
        <a:bodyPr/>
        <a:lstStyle/>
        <a:p>
          <a:r>
            <a:rPr lang="es-EC" sz="2000" dirty="0">
              <a:latin typeface="+mn-lt"/>
            </a:rPr>
            <a:t>Taller sobre Reanimación  cardiopulmonar</a:t>
          </a:r>
          <a:endParaRPr lang="es-ES" sz="2000" dirty="0"/>
        </a:p>
      </dgm:t>
    </dgm:pt>
    <dgm:pt modelId="{79817C03-2FD4-4A59-8EC3-EA553C1187A1}" type="parTrans" cxnId="{62B943ED-9A70-403D-ABF7-12B6AAF62F1B}">
      <dgm:prSet/>
      <dgm:spPr/>
      <dgm:t>
        <a:bodyPr/>
        <a:lstStyle/>
        <a:p>
          <a:endParaRPr lang="es-ES" sz="2000"/>
        </a:p>
      </dgm:t>
    </dgm:pt>
    <dgm:pt modelId="{42266400-44CD-43CC-A530-14E35F9395AC}" type="sibTrans" cxnId="{62B943ED-9A70-403D-ABF7-12B6AAF62F1B}">
      <dgm:prSet/>
      <dgm:spPr/>
      <dgm:t>
        <a:bodyPr/>
        <a:lstStyle/>
        <a:p>
          <a:endParaRPr lang="es-ES" sz="2000"/>
        </a:p>
      </dgm:t>
    </dgm:pt>
    <dgm:pt modelId="{CB5E3644-6AC0-4A3A-A553-87BDFFF4E41B}">
      <dgm:prSet custT="1"/>
      <dgm:spPr>
        <a:solidFill>
          <a:srgbClr val="F6FAF4"/>
        </a:solidFill>
      </dgm:spPr>
      <dgm:t>
        <a:bodyPr/>
        <a:lstStyle/>
        <a:p>
          <a:r>
            <a:rPr lang="es-ES" sz="2000" dirty="0"/>
            <a:t>06</a:t>
          </a:r>
        </a:p>
      </dgm:t>
    </dgm:pt>
    <dgm:pt modelId="{BFA890F0-DD94-4A2C-9185-41075F73EC26}" type="parTrans" cxnId="{FB72C05A-F1BC-4B99-9054-078EE537D41E}">
      <dgm:prSet/>
      <dgm:spPr/>
      <dgm:t>
        <a:bodyPr/>
        <a:lstStyle/>
        <a:p>
          <a:endParaRPr lang="es-ES" sz="2000"/>
        </a:p>
      </dgm:t>
    </dgm:pt>
    <dgm:pt modelId="{AD45F852-4DAE-4D6B-9754-10AE9CFA4C4B}" type="sibTrans" cxnId="{FB72C05A-F1BC-4B99-9054-078EE537D41E}">
      <dgm:prSet/>
      <dgm:spPr/>
      <dgm:t>
        <a:bodyPr/>
        <a:lstStyle/>
        <a:p>
          <a:endParaRPr lang="es-ES" sz="2000"/>
        </a:p>
      </dgm:t>
    </dgm:pt>
    <dgm:pt modelId="{30251F02-1BB2-431C-9D25-3DC88BDA7A9E}">
      <dgm:prSet custT="1"/>
      <dgm:spPr>
        <a:solidFill>
          <a:srgbClr val="F8F3FB">
            <a:alpha val="90000"/>
          </a:srgbClr>
        </a:solidFill>
      </dgm:spPr>
      <dgm:t>
        <a:bodyPr/>
        <a:lstStyle/>
        <a:p>
          <a:r>
            <a:rPr lang="es-EC" sz="2000" dirty="0">
              <a:latin typeface="+mn-lt"/>
            </a:rPr>
            <a:t>Taller de suturas</a:t>
          </a:r>
          <a:endParaRPr lang="es-ES" sz="2000" dirty="0"/>
        </a:p>
      </dgm:t>
    </dgm:pt>
    <dgm:pt modelId="{7068A414-1107-46CA-8C9E-0B0F849A5E27}" type="parTrans" cxnId="{070943B2-4913-4804-B7F1-4E68596907A5}">
      <dgm:prSet/>
      <dgm:spPr/>
      <dgm:t>
        <a:bodyPr/>
        <a:lstStyle/>
        <a:p>
          <a:endParaRPr lang="es-ES" sz="2000"/>
        </a:p>
      </dgm:t>
    </dgm:pt>
    <dgm:pt modelId="{4E358681-741A-45C2-BAE1-63E1963A35C7}" type="sibTrans" cxnId="{070943B2-4913-4804-B7F1-4E68596907A5}">
      <dgm:prSet/>
      <dgm:spPr/>
      <dgm:t>
        <a:bodyPr/>
        <a:lstStyle/>
        <a:p>
          <a:endParaRPr lang="es-ES" sz="2000"/>
        </a:p>
      </dgm:t>
    </dgm:pt>
    <dgm:pt modelId="{44F772FB-2A0D-4151-827C-6B3819E150A5}">
      <dgm:prSet custT="1"/>
      <dgm:spPr>
        <a:solidFill>
          <a:srgbClr val="F6FAF4"/>
        </a:solidFill>
      </dgm:spPr>
      <dgm:t>
        <a:bodyPr/>
        <a:lstStyle/>
        <a:p>
          <a:r>
            <a:rPr lang="es-ES" sz="2000" dirty="0"/>
            <a:t>07</a:t>
          </a:r>
        </a:p>
      </dgm:t>
    </dgm:pt>
    <dgm:pt modelId="{6530DF17-1643-4D12-B2F0-B4DBC4C7FFEE}" type="parTrans" cxnId="{27F9AE48-1316-470C-907F-DBA092DD7E7A}">
      <dgm:prSet/>
      <dgm:spPr/>
      <dgm:t>
        <a:bodyPr/>
        <a:lstStyle/>
        <a:p>
          <a:endParaRPr lang="es-ES" sz="2000"/>
        </a:p>
      </dgm:t>
    </dgm:pt>
    <dgm:pt modelId="{957A961D-7717-4FEA-9917-19AC3A250BD8}" type="sibTrans" cxnId="{27F9AE48-1316-470C-907F-DBA092DD7E7A}">
      <dgm:prSet/>
      <dgm:spPr/>
      <dgm:t>
        <a:bodyPr/>
        <a:lstStyle/>
        <a:p>
          <a:endParaRPr lang="es-ES" sz="2000"/>
        </a:p>
      </dgm:t>
    </dgm:pt>
    <dgm:pt modelId="{B2833253-AE30-41C7-AEB1-83EB94F841A6}">
      <dgm:prSet custT="1"/>
      <dgm:spPr>
        <a:solidFill>
          <a:srgbClr val="F8F3FB">
            <a:alpha val="90000"/>
          </a:srgbClr>
        </a:solidFill>
      </dgm:spPr>
      <dgm:t>
        <a:bodyPr/>
        <a:lstStyle/>
        <a:p>
          <a:r>
            <a:rPr lang="es-EC" sz="2000">
              <a:latin typeface="+mn-lt"/>
            </a:rPr>
            <a:t>Taller de yeso.</a:t>
          </a:r>
          <a:endParaRPr lang="es-ES" sz="2000"/>
        </a:p>
      </dgm:t>
    </dgm:pt>
    <dgm:pt modelId="{C1EC06B2-FE5B-460D-97E0-4987965FF481}" type="parTrans" cxnId="{70460846-ED94-41E0-B920-69752D1502A3}">
      <dgm:prSet/>
      <dgm:spPr/>
      <dgm:t>
        <a:bodyPr/>
        <a:lstStyle/>
        <a:p>
          <a:endParaRPr lang="es-ES" sz="2000"/>
        </a:p>
      </dgm:t>
    </dgm:pt>
    <dgm:pt modelId="{1B7C32BF-0FD5-4468-8D79-5141B489E2B2}" type="sibTrans" cxnId="{70460846-ED94-41E0-B920-69752D1502A3}">
      <dgm:prSet/>
      <dgm:spPr/>
      <dgm:t>
        <a:bodyPr/>
        <a:lstStyle/>
        <a:p>
          <a:endParaRPr lang="es-ES" sz="2000"/>
        </a:p>
      </dgm:t>
    </dgm:pt>
    <dgm:pt modelId="{4D3E91E2-1AF7-4B96-A376-D04722CA6010}" type="pres">
      <dgm:prSet presAssocID="{B80E6DB7-20C5-441A-9F9B-4327786BDC5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0A26B6E-4168-4209-A4E5-7880DD8509A6}" type="pres">
      <dgm:prSet presAssocID="{E93417B9-9676-4561-82CC-970AB1BBB979}" presName="composite" presStyleCnt="0"/>
      <dgm:spPr/>
    </dgm:pt>
    <dgm:pt modelId="{5A7917FF-3678-404F-8851-608C4DDF04DB}" type="pres">
      <dgm:prSet presAssocID="{E93417B9-9676-4561-82CC-970AB1BBB979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513F11-940B-4CA3-BFF4-3E8A20387C60}" type="pres">
      <dgm:prSet presAssocID="{E93417B9-9676-4561-82CC-970AB1BBB979}" presName="descendantText" presStyleLbl="alignAcc1" presStyleIdx="0" presStyleCnt="7" custLinFactNeighborX="0" custLinFactNeighborY="19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E5EDE7-119C-49A2-BA2F-D179615B47D8}" type="pres">
      <dgm:prSet presAssocID="{866A10C3-525F-48F3-9707-CA1333B0452B}" presName="sp" presStyleCnt="0"/>
      <dgm:spPr/>
    </dgm:pt>
    <dgm:pt modelId="{69393C99-F824-4AF1-9B3E-9FCDB539A6E7}" type="pres">
      <dgm:prSet presAssocID="{9491953E-A54A-46BC-A36B-438F8C3707E1}" presName="composite" presStyleCnt="0"/>
      <dgm:spPr/>
    </dgm:pt>
    <dgm:pt modelId="{EAD035A2-B3A5-490E-BDD6-936EC9E8381C}" type="pres">
      <dgm:prSet presAssocID="{9491953E-A54A-46BC-A36B-438F8C3707E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302274-D882-4851-96B5-6099554AA17D}" type="pres">
      <dgm:prSet presAssocID="{9491953E-A54A-46BC-A36B-438F8C3707E1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DD378F-5924-4819-828A-0832A60CEA8B}" type="pres">
      <dgm:prSet presAssocID="{B476DAD1-C30D-499D-86EB-573F22878660}" presName="sp" presStyleCnt="0"/>
      <dgm:spPr/>
    </dgm:pt>
    <dgm:pt modelId="{CB4AFCC9-242E-49CF-B9DC-0FF507D0E7C8}" type="pres">
      <dgm:prSet presAssocID="{17F13B2B-AC90-4568-A01D-E415B7D34D63}" presName="composite" presStyleCnt="0"/>
      <dgm:spPr/>
    </dgm:pt>
    <dgm:pt modelId="{CD91E691-EDF6-47D0-B0FC-C31F6FB1D89B}" type="pres">
      <dgm:prSet presAssocID="{17F13B2B-AC90-4568-A01D-E415B7D34D63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221C6D-E196-4EEA-8904-7D920E53F526}" type="pres">
      <dgm:prSet presAssocID="{17F13B2B-AC90-4568-A01D-E415B7D34D63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326C15-3339-4CFD-A47B-5F1531BBDB02}" type="pres">
      <dgm:prSet presAssocID="{FE6C3E9A-8908-4AA9-9A86-34F786E89226}" presName="sp" presStyleCnt="0"/>
      <dgm:spPr/>
    </dgm:pt>
    <dgm:pt modelId="{6B393D63-8FE0-419D-9099-E40AA178BFB0}" type="pres">
      <dgm:prSet presAssocID="{A9897BC2-0E2F-4EC1-BF92-F471D49A6C00}" presName="composite" presStyleCnt="0"/>
      <dgm:spPr/>
    </dgm:pt>
    <dgm:pt modelId="{49D11212-449F-4CBF-9FF6-8C22F01FC9C6}" type="pres">
      <dgm:prSet presAssocID="{A9897BC2-0E2F-4EC1-BF92-F471D49A6C00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E2CD30-7DC4-4CB7-B990-4404D1358C94}" type="pres">
      <dgm:prSet presAssocID="{A9897BC2-0E2F-4EC1-BF92-F471D49A6C00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E255D1-A15C-4416-AF4D-DF5B25A97BC3}" type="pres">
      <dgm:prSet presAssocID="{D87A7DAC-9051-491B-AAC4-4649B1857882}" presName="sp" presStyleCnt="0"/>
      <dgm:spPr/>
    </dgm:pt>
    <dgm:pt modelId="{E7EB2803-A625-4B98-9809-9230D1F37750}" type="pres">
      <dgm:prSet presAssocID="{96885F59-7C5E-49A9-9F53-2D0D21D0E58F}" presName="composite" presStyleCnt="0"/>
      <dgm:spPr/>
    </dgm:pt>
    <dgm:pt modelId="{DF677B9F-8F9C-43B5-8DF2-087D22D5113A}" type="pres">
      <dgm:prSet presAssocID="{96885F59-7C5E-49A9-9F53-2D0D21D0E58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90838E-F2E4-413F-AB3A-76E437060A28}" type="pres">
      <dgm:prSet presAssocID="{96885F59-7C5E-49A9-9F53-2D0D21D0E58F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429088-5B7B-434B-95BC-7227159B8BF8}" type="pres">
      <dgm:prSet presAssocID="{D8E1ED9C-5A29-4A28-9F23-35349F48EE87}" presName="sp" presStyleCnt="0"/>
      <dgm:spPr/>
    </dgm:pt>
    <dgm:pt modelId="{FFFC6E31-E3D9-433A-9D36-8B8FEB57151B}" type="pres">
      <dgm:prSet presAssocID="{CB5E3644-6AC0-4A3A-A553-87BDFFF4E41B}" presName="composite" presStyleCnt="0"/>
      <dgm:spPr/>
    </dgm:pt>
    <dgm:pt modelId="{468013BB-4142-4A4B-97D7-1DC7210270CF}" type="pres">
      <dgm:prSet presAssocID="{CB5E3644-6AC0-4A3A-A553-87BDFFF4E41B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F61601-B5DE-4422-A7E7-8F37F9C747D2}" type="pres">
      <dgm:prSet presAssocID="{CB5E3644-6AC0-4A3A-A553-87BDFFF4E41B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15B304-4C76-498C-A265-425448F01363}" type="pres">
      <dgm:prSet presAssocID="{AD45F852-4DAE-4D6B-9754-10AE9CFA4C4B}" presName="sp" presStyleCnt="0"/>
      <dgm:spPr/>
    </dgm:pt>
    <dgm:pt modelId="{99AFF491-BF65-4253-A15C-0D627DC3FD64}" type="pres">
      <dgm:prSet presAssocID="{44F772FB-2A0D-4151-827C-6B3819E150A5}" presName="composite" presStyleCnt="0"/>
      <dgm:spPr/>
    </dgm:pt>
    <dgm:pt modelId="{9AFFD917-02FA-44DC-AEC5-638D1C70992E}" type="pres">
      <dgm:prSet presAssocID="{44F772FB-2A0D-4151-827C-6B3819E150A5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19B769-D940-48C0-BC8C-23E95A8746CA}" type="pres">
      <dgm:prSet presAssocID="{44F772FB-2A0D-4151-827C-6B3819E150A5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DB17249-C5BF-420C-AE67-CF240285BCA7}" type="presOf" srcId="{154D0DC5-8168-4ACF-A923-1112076A59C5}" destId="{33513F11-940B-4CA3-BFF4-3E8A20387C60}" srcOrd="0" destOrd="0" presId="urn:microsoft.com/office/officeart/2005/8/layout/chevron2"/>
    <dgm:cxn modelId="{62B943ED-9A70-403D-ABF7-12B6AAF62F1B}" srcId="{96885F59-7C5E-49A9-9F53-2D0D21D0E58F}" destId="{DE516CCB-DBE2-4DA7-8DC1-9B0F33958C16}" srcOrd="0" destOrd="0" parTransId="{79817C03-2FD4-4A59-8EC3-EA553C1187A1}" sibTransId="{42266400-44CD-43CC-A530-14E35F9395AC}"/>
    <dgm:cxn modelId="{2C1C6850-D857-48A8-BA53-DC96312A208A}" srcId="{E93417B9-9676-4561-82CC-970AB1BBB979}" destId="{154D0DC5-8168-4ACF-A923-1112076A59C5}" srcOrd="0" destOrd="0" parTransId="{7DAB5581-5DCD-4548-AA4B-01D6381DE754}" sibTransId="{104CA290-EC00-4257-A6AF-5284EF5B199E}"/>
    <dgm:cxn modelId="{6CFCFB24-69A8-425E-AA04-853C2EF3FACD}" type="presOf" srcId="{CB5E3644-6AC0-4A3A-A553-87BDFFF4E41B}" destId="{468013BB-4142-4A4B-97D7-1DC7210270CF}" srcOrd="0" destOrd="0" presId="urn:microsoft.com/office/officeart/2005/8/layout/chevron2"/>
    <dgm:cxn modelId="{070943B2-4913-4804-B7F1-4E68596907A5}" srcId="{CB5E3644-6AC0-4A3A-A553-87BDFFF4E41B}" destId="{30251F02-1BB2-431C-9D25-3DC88BDA7A9E}" srcOrd="0" destOrd="0" parTransId="{7068A414-1107-46CA-8C9E-0B0F849A5E27}" sibTransId="{4E358681-741A-45C2-BAE1-63E1963A35C7}"/>
    <dgm:cxn modelId="{DB91440A-B5D1-4F3B-A20E-BC697A5AD854}" type="presOf" srcId="{A9897BC2-0E2F-4EC1-BF92-F471D49A6C00}" destId="{49D11212-449F-4CBF-9FF6-8C22F01FC9C6}" srcOrd="0" destOrd="0" presId="urn:microsoft.com/office/officeart/2005/8/layout/chevron2"/>
    <dgm:cxn modelId="{56C4CA66-3747-487B-B881-8312EAC51E1E}" type="presOf" srcId="{274E055D-3415-458B-89B6-429C3435A13C}" destId="{A4221C6D-E196-4EEA-8904-7D920E53F526}" srcOrd="0" destOrd="0" presId="urn:microsoft.com/office/officeart/2005/8/layout/chevron2"/>
    <dgm:cxn modelId="{D4C6391E-CB6C-4BB3-8044-D9C5AD3BBBB4}" type="presOf" srcId="{96885F59-7C5E-49A9-9F53-2D0D21D0E58F}" destId="{DF677B9F-8F9C-43B5-8DF2-087D22D5113A}" srcOrd="0" destOrd="0" presId="urn:microsoft.com/office/officeart/2005/8/layout/chevron2"/>
    <dgm:cxn modelId="{A8F42E52-7EB8-4FA3-ACC5-B1503E5B5A8E}" type="presOf" srcId="{DE516CCB-DBE2-4DA7-8DC1-9B0F33958C16}" destId="{DD90838E-F2E4-413F-AB3A-76E437060A28}" srcOrd="0" destOrd="0" presId="urn:microsoft.com/office/officeart/2005/8/layout/chevron2"/>
    <dgm:cxn modelId="{759F1577-41EB-4962-BC21-75532937FF0F}" srcId="{9491953E-A54A-46BC-A36B-438F8C3707E1}" destId="{09398E8F-485C-4E67-AD17-B1AF1386220B}" srcOrd="0" destOrd="0" parTransId="{DCCB9256-6848-4974-A714-D379E8C3A1F7}" sibTransId="{0307D1AA-5D97-40A7-8124-0E148D316736}"/>
    <dgm:cxn modelId="{88B009A9-0C01-4974-97B5-17BA541C4341}" srcId="{B80E6DB7-20C5-441A-9F9B-4327786BDC57}" destId="{9491953E-A54A-46BC-A36B-438F8C3707E1}" srcOrd="1" destOrd="0" parTransId="{1349FE85-8B1B-411B-B68C-BEFE5D690527}" sibTransId="{B476DAD1-C30D-499D-86EB-573F22878660}"/>
    <dgm:cxn modelId="{8BBC02C9-5323-4FF0-8F2A-3B6DE5CE9181}" type="presOf" srcId="{B80E6DB7-20C5-441A-9F9B-4327786BDC57}" destId="{4D3E91E2-1AF7-4B96-A376-D04722CA6010}" srcOrd="0" destOrd="0" presId="urn:microsoft.com/office/officeart/2005/8/layout/chevron2"/>
    <dgm:cxn modelId="{F59F09FD-C6FB-4BBD-B10A-24537182F5FC}" type="presOf" srcId="{09398E8F-485C-4E67-AD17-B1AF1386220B}" destId="{F1302274-D882-4851-96B5-6099554AA17D}" srcOrd="0" destOrd="0" presId="urn:microsoft.com/office/officeart/2005/8/layout/chevron2"/>
    <dgm:cxn modelId="{409045B1-9CF2-41B4-AB9C-7844887ECAC6}" srcId="{B80E6DB7-20C5-441A-9F9B-4327786BDC57}" destId="{E93417B9-9676-4561-82CC-970AB1BBB979}" srcOrd="0" destOrd="0" parTransId="{E2371735-E8C7-4A72-B2DD-AEBDDC029408}" sibTransId="{866A10C3-525F-48F3-9707-CA1333B0452B}"/>
    <dgm:cxn modelId="{8B0F32CC-4792-4730-B406-F3D686782FD0}" type="presOf" srcId="{42A57228-ACC0-4B80-A43F-268B566D8339}" destId="{4AE2CD30-7DC4-4CB7-B990-4404D1358C94}" srcOrd="0" destOrd="0" presId="urn:microsoft.com/office/officeart/2005/8/layout/chevron2"/>
    <dgm:cxn modelId="{7889FDE6-230A-4048-BEAC-9FE7403ADE27}" type="presOf" srcId="{44F772FB-2A0D-4151-827C-6B3819E150A5}" destId="{9AFFD917-02FA-44DC-AEC5-638D1C70992E}" srcOrd="0" destOrd="0" presId="urn:microsoft.com/office/officeart/2005/8/layout/chevron2"/>
    <dgm:cxn modelId="{3F6D8E24-51C5-4BDD-8878-AB9A17656E50}" srcId="{A9897BC2-0E2F-4EC1-BF92-F471D49A6C00}" destId="{42A57228-ACC0-4B80-A43F-268B566D8339}" srcOrd="0" destOrd="0" parTransId="{F55D10A5-BF87-4674-9A9C-9EE0B93EEB00}" sibTransId="{03C21672-03F3-4A80-BA64-8717BCA5C488}"/>
    <dgm:cxn modelId="{BE520517-2D58-4396-A5C1-F3ECE5A5F2D9}" srcId="{17F13B2B-AC90-4568-A01D-E415B7D34D63}" destId="{274E055D-3415-458B-89B6-429C3435A13C}" srcOrd="0" destOrd="0" parTransId="{8571C17F-FAA8-40E2-99EF-FD7EBF9C0F24}" sibTransId="{84445129-947E-4647-99E6-072D085ADBA9}"/>
    <dgm:cxn modelId="{A7B48DD9-F0B4-40E1-BC19-457B998B9563}" type="presOf" srcId="{30251F02-1BB2-431C-9D25-3DC88BDA7A9E}" destId="{60F61601-B5DE-4422-A7E7-8F37F9C747D2}" srcOrd="0" destOrd="0" presId="urn:microsoft.com/office/officeart/2005/8/layout/chevron2"/>
    <dgm:cxn modelId="{67709161-DB5C-4FD5-AC35-31B62B2DF8CC}" type="presOf" srcId="{9491953E-A54A-46BC-A36B-438F8C3707E1}" destId="{EAD035A2-B3A5-490E-BDD6-936EC9E8381C}" srcOrd="0" destOrd="0" presId="urn:microsoft.com/office/officeart/2005/8/layout/chevron2"/>
    <dgm:cxn modelId="{27F9AE48-1316-470C-907F-DBA092DD7E7A}" srcId="{B80E6DB7-20C5-441A-9F9B-4327786BDC57}" destId="{44F772FB-2A0D-4151-827C-6B3819E150A5}" srcOrd="6" destOrd="0" parTransId="{6530DF17-1643-4D12-B2F0-B4DBC4C7FFEE}" sibTransId="{957A961D-7717-4FEA-9917-19AC3A250BD8}"/>
    <dgm:cxn modelId="{DEA5BEBD-B032-40CA-B93F-140B38A75DBF}" srcId="{B80E6DB7-20C5-441A-9F9B-4327786BDC57}" destId="{A9897BC2-0E2F-4EC1-BF92-F471D49A6C00}" srcOrd="3" destOrd="0" parTransId="{3E2C740E-F495-491B-8180-0AF5C38394CA}" sibTransId="{D87A7DAC-9051-491B-AAC4-4649B1857882}"/>
    <dgm:cxn modelId="{3C21D256-BE16-4C43-9167-764E3862B3E0}" srcId="{B80E6DB7-20C5-441A-9F9B-4327786BDC57}" destId="{17F13B2B-AC90-4568-A01D-E415B7D34D63}" srcOrd="2" destOrd="0" parTransId="{E5FC9411-A16D-476B-957D-7F4B4106FF1F}" sibTransId="{FE6C3E9A-8908-4AA9-9A86-34F786E89226}"/>
    <dgm:cxn modelId="{FB72C05A-F1BC-4B99-9054-078EE537D41E}" srcId="{B80E6DB7-20C5-441A-9F9B-4327786BDC57}" destId="{CB5E3644-6AC0-4A3A-A553-87BDFFF4E41B}" srcOrd="5" destOrd="0" parTransId="{BFA890F0-DD94-4A2C-9185-41075F73EC26}" sibTransId="{AD45F852-4DAE-4D6B-9754-10AE9CFA4C4B}"/>
    <dgm:cxn modelId="{7F060B14-17BD-49F2-B8F0-86BFCB5D03D9}" type="presOf" srcId="{17F13B2B-AC90-4568-A01D-E415B7D34D63}" destId="{CD91E691-EDF6-47D0-B0FC-C31F6FB1D89B}" srcOrd="0" destOrd="0" presId="urn:microsoft.com/office/officeart/2005/8/layout/chevron2"/>
    <dgm:cxn modelId="{70460846-ED94-41E0-B920-69752D1502A3}" srcId="{44F772FB-2A0D-4151-827C-6B3819E150A5}" destId="{B2833253-AE30-41C7-AEB1-83EB94F841A6}" srcOrd="0" destOrd="0" parTransId="{C1EC06B2-FE5B-460D-97E0-4987965FF481}" sibTransId="{1B7C32BF-0FD5-4468-8D79-5141B489E2B2}"/>
    <dgm:cxn modelId="{1172CD80-7DB4-4460-A0FE-92EE503FDA88}" srcId="{B80E6DB7-20C5-441A-9F9B-4327786BDC57}" destId="{96885F59-7C5E-49A9-9F53-2D0D21D0E58F}" srcOrd="4" destOrd="0" parTransId="{E01D433B-E763-471D-8F58-383B4321A520}" sibTransId="{D8E1ED9C-5A29-4A28-9F23-35349F48EE87}"/>
    <dgm:cxn modelId="{8B324EB7-E9D7-4D76-AC76-64AC26B83C5F}" type="presOf" srcId="{B2833253-AE30-41C7-AEB1-83EB94F841A6}" destId="{AD19B769-D940-48C0-BC8C-23E95A8746CA}" srcOrd="0" destOrd="0" presId="urn:microsoft.com/office/officeart/2005/8/layout/chevron2"/>
    <dgm:cxn modelId="{133C8EA0-FCCC-4FB2-99E5-CB745996BC09}" type="presOf" srcId="{E93417B9-9676-4561-82CC-970AB1BBB979}" destId="{5A7917FF-3678-404F-8851-608C4DDF04DB}" srcOrd="0" destOrd="0" presId="urn:microsoft.com/office/officeart/2005/8/layout/chevron2"/>
    <dgm:cxn modelId="{6EC3F3B0-A820-4FE4-BCA2-DB2D3F31F980}" type="presParOf" srcId="{4D3E91E2-1AF7-4B96-A376-D04722CA6010}" destId="{C0A26B6E-4168-4209-A4E5-7880DD8509A6}" srcOrd="0" destOrd="0" presId="urn:microsoft.com/office/officeart/2005/8/layout/chevron2"/>
    <dgm:cxn modelId="{30A4490A-EB78-4B22-8FC8-19FA2A5D6250}" type="presParOf" srcId="{C0A26B6E-4168-4209-A4E5-7880DD8509A6}" destId="{5A7917FF-3678-404F-8851-608C4DDF04DB}" srcOrd="0" destOrd="0" presId="urn:microsoft.com/office/officeart/2005/8/layout/chevron2"/>
    <dgm:cxn modelId="{6E3C496F-B6CD-4719-B0B4-0C6AB33481C6}" type="presParOf" srcId="{C0A26B6E-4168-4209-A4E5-7880DD8509A6}" destId="{33513F11-940B-4CA3-BFF4-3E8A20387C60}" srcOrd="1" destOrd="0" presId="urn:microsoft.com/office/officeart/2005/8/layout/chevron2"/>
    <dgm:cxn modelId="{383119C4-B5B3-4EA4-BBE7-E454DC2A24AC}" type="presParOf" srcId="{4D3E91E2-1AF7-4B96-A376-D04722CA6010}" destId="{8FE5EDE7-119C-49A2-BA2F-D179615B47D8}" srcOrd="1" destOrd="0" presId="urn:microsoft.com/office/officeart/2005/8/layout/chevron2"/>
    <dgm:cxn modelId="{7E5708BD-2E6E-4093-B16D-561F136DA64B}" type="presParOf" srcId="{4D3E91E2-1AF7-4B96-A376-D04722CA6010}" destId="{69393C99-F824-4AF1-9B3E-9FCDB539A6E7}" srcOrd="2" destOrd="0" presId="urn:microsoft.com/office/officeart/2005/8/layout/chevron2"/>
    <dgm:cxn modelId="{70FAD010-ADAB-4E35-9117-33F3DEA5B3B3}" type="presParOf" srcId="{69393C99-F824-4AF1-9B3E-9FCDB539A6E7}" destId="{EAD035A2-B3A5-490E-BDD6-936EC9E8381C}" srcOrd="0" destOrd="0" presId="urn:microsoft.com/office/officeart/2005/8/layout/chevron2"/>
    <dgm:cxn modelId="{8D8A8582-27FA-4EE2-81F4-0FF3BE7AF279}" type="presParOf" srcId="{69393C99-F824-4AF1-9B3E-9FCDB539A6E7}" destId="{F1302274-D882-4851-96B5-6099554AA17D}" srcOrd="1" destOrd="0" presId="urn:microsoft.com/office/officeart/2005/8/layout/chevron2"/>
    <dgm:cxn modelId="{B4E9737B-B719-4A20-BFB9-E3578B53E0ED}" type="presParOf" srcId="{4D3E91E2-1AF7-4B96-A376-D04722CA6010}" destId="{BDDD378F-5924-4819-828A-0832A60CEA8B}" srcOrd="3" destOrd="0" presId="urn:microsoft.com/office/officeart/2005/8/layout/chevron2"/>
    <dgm:cxn modelId="{F55D346B-10D9-407C-BCB5-83F7C9699C82}" type="presParOf" srcId="{4D3E91E2-1AF7-4B96-A376-D04722CA6010}" destId="{CB4AFCC9-242E-49CF-B9DC-0FF507D0E7C8}" srcOrd="4" destOrd="0" presId="urn:microsoft.com/office/officeart/2005/8/layout/chevron2"/>
    <dgm:cxn modelId="{33752D05-AC5D-4D28-AD3F-2C4E0D151BD8}" type="presParOf" srcId="{CB4AFCC9-242E-49CF-B9DC-0FF507D0E7C8}" destId="{CD91E691-EDF6-47D0-B0FC-C31F6FB1D89B}" srcOrd="0" destOrd="0" presId="urn:microsoft.com/office/officeart/2005/8/layout/chevron2"/>
    <dgm:cxn modelId="{0B88DBC1-800E-4C0F-97AC-8C5C9E78DF42}" type="presParOf" srcId="{CB4AFCC9-242E-49CF-B9DC-0FF507D0E7C8}" destId="{A4221C6D-E196-4EEA-8904-7D920E53F526}" srcOrd="1" destOrd="0" presId="urn:microsoft.com/office/officeart/2005/8/layout/chevron2"/>
    <dgm:cxn modelId="{E9998A90-0D9D-4E78-ABAA-926B93AEFB01}" type="presParOf" srcId="{4D3E91E2-1AF7-4B96-A376-D04722CA6010}" destId="{44326C15-3339-4CFD-A47B-5F1531BBDB02}" srcOrd="5" destOrd="0" presId="urn:microsoft.com/office/officeart/2005/8/layout/chevron2"/>
    <dgm:cxn modelId="{78ED0ED0-CCA0-4199-940A-17F53E35DDD8}" type="presParOf" srcId="{4D3E91E2-1AF7-4B96-A376-D04722CA6010}" destId="{6B393D63-8FE0-419D-9099-E40AA178BFB0}" srcOrd="6" destOrd="0" presId="urn:microsoft.com/office/officeart/2005/8/layout/chevron2"/>
    <dgm:cxn modelId="{44D0221E-24C4-4E1C-88F3-A950CD058332}" type="presParOf" srcId="{6B393D63-8FE0-419D-9099-E40AA178BFB0}" destId="{49D11212-449F-4CBF-9FF6-8C22F01FC9C6}" srcOrd="0" destOrd="0" presId="urn:microsoft.com/office/officeart/2005/8/layout/chevron2"/>
    <dgm:cxn modelId="{98798FE2-A6D7-45F4-B873-C904C1F1DE16}" type="presParOf" srcId="{6B393D63-8FE0-419D-9099-E40AA178BFB0}" destId="{4AE2CD30-7DC4-4CB7-B990-4404D1358C94}" srcOrd="1" destOrd="0" presId="urn:microsoft.com/office/officeart/2005/8/layout/chevron2"/>
    <dgm:cxn modelId="{3AAAF96C-FF13-44CE-A79D-2CD4F020F9FD}" type="presParOf" srcId="{4D3E91E2-1AF7-4B96-A376-D04722CA6010}" destId="{D7E255D1-A15C-4416-AF4D-DF5B25A97BC3}" srcOrd="7" destOrd="0" presId="urn:microsoft.com/office/officeart/2005/8/layout/chevron2"/>
    <dgm:cxn modelId="{BFD82959-496C-48D8-AB87-F0BAF88E76DE}" type="presParOf" srcId="{4D3E91E2-1AF7-4B96-A376-D04722CA6010}" destId="{E7EB2803-A625-4B98-9809-9230D1F37750}" srcOrd="8" destOrd="0" presId="urn:microsoft.com/office/officeart/2005/8/layout/chevron2"/>
    <dgm:cxn modelId="{0DC2EFE9-9A4F-4F2D-9CDE-B6D9E3EC3729}" type="presParOf" srcId="{E7EB2803-A625-4B98-9809-9230D1F37750}" destId="{DF677B9F-8F9C-43B5-8DF2-087D22D5113A}" srcOrd="0" destOrd="0" presId="urn:microsoft.com/office/officeart/2005/8/layout/chevron2"/>
    <dgm:cxn modelId="{C2D75EC9-6655-468B-B213-415B47A3FB8B}" type="presParOf" srcId="{E7EB2803-A625-4B98-9809-9230D1F37750}" destId="{DD90838E-F2E4-413F-AB3A-76E437060A28}" srcOrd="1" destOrd="0" presId="urn:microsoft.com/office/officeart/2005/8/layout/chevron2"/>
    <dgm:cxn modelId="{856E2DD9-3AED-4B10-9A8C-9915D70439F3}" type="presParOf" srcId="{4D3E91E2-1AF7-4B96-A376-D04722CA6010}" destId="{4A429088-5B7B-434B-95BC-7227159B8BF8}" srcOrd="9" destOrd="0" presId="urn:microsoft.com/office/officeart/2005/8/layout/chevron2"/>
    <dgm:cxn modelId="{CD6E82BC-B846-4863-812A-9D64C9B41432}" type="presParOf" srcId="{4D3E91E2-1AF7-4B96-A376-D04722CA6010}" destId="{FFFC6E31-E3D9-433A-9D36-8B8FEB57151B}" srcOrd="10" destOrd="0" presId="urn:microsoft.com/office/officeart/2005/8/layout/chevron2"/>
    <dgm:cxn modelId="{A61B8C56-0C8C-46FF-B458-A8F01AB7C472}" type="presParOf" srcId="{FFFC6E31-E3D9-433A-9D36-8B8FEB57151B}" destId="{468013BB-4142-4A4B-97D7-1DC7210270CF}" srcOrd="0" destOrd="0" presId="urn:microsoft.com/office/officeart/2005/8/layout/chevron2"/>
    <dgm:cxn modelId="{9DB11221-7A4C-496D-BBE4-7E910B264EDF}" type="presParOf" srcId="{FFFC6E31-E3D9-433A-9D36-8B8FEB57151B}" destId="{60F61601-B5DE-4422-A7E7-8F37F9C747D2}" srcOrd="1" destOrd="0" presId="urn:microsoft.com/office/officeart/2005/8/layout/chevron2"/>
    <dgm:cxn modelId="{A5E81D51-6F5B-4629-8B1E-C09556AFC95D}" type="presParOf" srcId="{4D3E91E2-1AF7-4B96-A376-D04722CA6010}" destId="{3215B304-4C76-498C-A265-425448F01363}" srcOrd="11" destOrd="0" presId="urn:microsoft.com/office/officeart/2005/8/layout/chevron2"/>
    <dgm:cxn modelId="{AFFAF59F-3C17-44EA-88AF-9B9DE1B0248F}" type="presParOf" srcId="{4D3E91E2-1AF7-4B96-A376-D04722CA6010}" destId="{99AFF491-BF65-4253-A15C-0D627DC3FD64}" srcOrd="12" destOrd="0" presId="urn:microsoft.com/office/officeart/2005/8/layout/chevron2"/>
    <dgm:cxn modelId="{FCCBCE4A-2BE0-4AE6-8733-B2525E6968D1}" type="presParOf" srcId="{99AFF491-BF65-4253-A15C-0D627DC3FD64}" destId="{9AFFD917-02FA-44DC-AEC5-638D1C70992E}" srcOrd="0" destOrd="0" presId="urn:microsoft.com/office/officeart/2005/8/layout/chevron2"/>
    <dgm:cxn modelId="{C9E74B8C-6DCA-460F-A743-F8224232C791}" type="presParOf" srcId="{99AFF491-BF65-4253-A15C-0D627DC3FD64}" destId="{AD19B769-D940-48C0-BC8C-23E95A8746C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C3BA7E-B178-4736-BC74-17D17CB3FB09}" type="doc">
      <dgm:prSet loTypeId="urn:microsoft.com/office/officeart/2008/layout/AlternatingPictureBlocks" loCatId="list" qsTypeId="urn:microsoft.com/office/officeart/2005/8/quickstyle/simple3" qsCatId="simple" csTypeId="urn:microsoft.com/office/officeart/2005/8/colors/colorful5" csCatId="colorful" phldr="1"/>
      <dgm:spPr/>
    </dgm:pt>
    <dgm:pt modelId="{541F9849-59AA-4E67-95F3-C8175162D676}">
      <dgm:prSet phldrT="[Texto]" custT="1"/>
      <dgm:spPr>
        <a:gradFill rotWithShape="0">
          <a:gsLst>
            <a:gs pos="100000">
              <a:srgbClr val="FFEFFA"/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r>
            <a:rPr lang="es-ES" sz="2800" dirty="0"/>
            <a:t>ATENCIÓN DE CONSULTA EXTERNA</a:t>
          </a:r>
        </a:p>
        <a:p>
          <a:r>
            <a:rPr lang="es-ES" sz="2700" dirty="0"/>
            <a:t>71.437 </a:t>
          </a:r>
        </a:p>
      </dgm:t>
    </dgm:pt>
    <dgm:pt modelId="{FDC5D846-3BC4-4113-A511-A4AC78094813}" type="parTrans" cxnId="{ECD2B68A-4372-4ED3-9785-B178E3120A49}">
      <dgm:prSet/>
      <dgm:spPr/>
      <dgm:t>
        <a:bodyPr/>
        <a:lstStyle/>
        <a:p>
          <a:endParaRPr lang="es-ES"/>
        </a:p>
      </dgm:t>
    </dgm:pt>
    <dgm:pt modelId="{61EF91EE-156C-4045-9A0B-5EA2CC465E01}" type="sibTrans" cxnId="{ECD2B68A-4372-4ED3-9785-B178E3120A49}">
      <dgm:prSet/>
      <dgm:spPr/>
      <dgm:t>
        <a:bodyPr/>
        <a:lstStyle/>
        <a:p>
          <a:endParaRPr lang="es-ES"/>
        </a:p>
      </dgm:t>
    </dgm:pt>
    <dgm:pt modelId="{2D8F1A60-00F2-4972-BE4C-0DFFDD63985F}">
      <dgm:prSet phldrT="[Texto]" custT="1"/>
      <dgm:spPr>
        <a:gradFill rotWithShape="0">
          <a:gsLst>
            <a:gs pos="0">
              <a:srgbClr val="F8F3FB"/>
            </a:gs>
            <a:gs pos="78000">
              <a:srgbClr val="C9E4DA"/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r>
            <a:rPr lang="es-ES" sz="2800" dirty="0"/>
            <a:t>CIRUGÍAS</a:t>
          </a:r>
          <a:r>
            <a:rPr lang="es-ES" sz="3600" dirty="0"/>
            <a:t> </a:t>
          </a:r>
        </a:p>
        <a:p>
          <a:r>
            <a:rPr lang="es-ES" sz="3600" dirty="0"/>
            <a:t>4.198</a:t>
          </a:r>
        </a:p>
      </dgm:t>
    </dgm:pt>
    <dgm:pt modelId="{BF9FE28A-C395-45AE-81BA-8B218C749CEE}" type="parTrans" cxnId="{4F4EC088-90B7-4BC8-BE0E-99D50CE4FE2D}">
      <dgm:prSet/>
      <dgm:spPr/>
      <dgm:t>
        <a:bodyPr/>
        <a:lstStyle/>
        <a:p>
          <a:endParaRPr lang="es-ES"/>
        </a:p>
      </dgm:t>
    </dgm:pt>
    <dgm:pt modelId="{8466E5B7-219B-4C4F-8F30-30191EB62449}" type="sibTrans" cxnId="{4F4EC088-90B7-4BC8-BE0E-99D50CE4FE2D}">
      <dgm:prSet/>
      <dgm:spPr/>
      <dgm:t>
        <a:bodyPr/>
        <a:lstStyle/>
        <a:p>
          <a:endParaRPr lang="es-ES"/>
        </a:p>
      </dgm:t>
    </dgm:pt>
    <dgm:pt modelId="{2231475B-CA4B-4BAF-923F-D8021ED2749B}">
      <dgm:prSet phldrT="[Texto]" custT="1"/>
      <dgm:spPr>
        <a:gradFill rotWithShape="0">
          <a:gsLst>
            <a:gs pos="100000">
              <a:srgbClr val="EFF6EA"/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endParaRPr lang="es-ES" sz="2100" dirty="0"/>
        </a:p>
        <a:p>
          <a:r>
            <a:rPr lang="es-ES" sz="2400" dirty="0"/>
            <a:t>ATENCIONES DE EMERGENCIA </a:t>
          </a:r>
        </a:p>
        <a:p>
          <a:r>
            <a:rPr lang="es-ES" sz="2800" dirty="0"/>
            <a:t>34.704</a:t>
          </a:r>
        </a:p>
      </dgm:t>
    </dgm:pt>
    <dgm:pt modelId="{513AE861-4A48-4BC0-BDD6-0988D92DFAC0}" type="parTrans" cxnId="{AB2B45CD-AA6E-4AEB-8337-4A00F545DC15}">
      <dgm:prSet/>
      <dgm:spPr/>
      <dgm:t>
        <a:bodyPr/>
        <a:lstStyle/>
        <a:p>
          <a:endParaRPr lang="es-ES"/>
        </a:p>
      </dgm:t>
    </dgm:pt>
    <dgm:pt modelId="{4398FE1E-3AFF-42A4-93B7-FA9749F9AA96}" type="sibTrans" cxnId="{AB2B45CD-AA6E-4AEB-8337-4A00F545DC15}">
      <dgm:prSet/>
      <dgm:spPr/>
      <dgm:t>
        <a:bodyPr/>
        <a:lstStyle/>
        <a:p>
          <a:endParaRPr lang="es-ES"/>
        </a:p>
      </dgm:t>
    </dgm:pt>
    <dgm:pt modelId="{77A7F815-E077-4CA9-A863-80C9A4B1A0E4}" type="pres">
      <dgm:prSet presAssocID="{A5C3BA7E-B178-4736-BC74-17D17CB3FB09}" presName="linearFlow" presStyleCnt="0">
        <dgm:presLayoutVars>
          <dgm:dir/>
          <dgm:resizeHandles val="exact"/>
        </dgm:presLayoutVars>
      </dgm:prSet>
      <dgm:spPr/>
    </dgm:pt>
    <dgm:pt modelId="{1EF54E9B-3142-4C56-B0B1-49136C5964EC}" type="pres">
      <dgm:prSet presAssocID="{541F9849-59AA-4E67-95F3-C8175162D676}" presName="comp" presStyleCnt="0"/>
      <dgm:spPr/>
    </dgm:pt>
    <dgm:pt modelId="{FF643881-B420-4A8B-9B16-0F5F1F61522B}" type="pres">
      <dgm:prSet presAssocID="{541F9849-59AA-4E67-95F3-C8175162D676}" presName="rect2" presStyleLbl="node1" presStyleIdx="0" presStyleCnt="3" custLinFactNeighborX="12899" custLinFactNeighborY="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763BD8-271C-43EA-8860-96E318595E8B}" type="pres">
      <dgm:prSet presAssocID="{541F9849-59AA-4E67-95F3-C8175162D676}" presName="rect1" presStyleLbl="lnNode1" presStyleIdx="0" presStyleCnt="3" custScaleX="140402" custScaleY="1011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61346F1-4399-47DD-9FAA-B4292201C9D8}" type="pres">
      <dgm:prSet presAssocID="{61EF91EE-156C-4045-9A0B-5EA2CC465E01}" presName="sibTrans" presStyleCnt="0"/>
      <dgm:spPr/>
    </dgm:pt>
    <dgm:pt modelId="{4F561055-EBED-43BB-A709-22B28295F5BE}" type="pres">
      <dgm:prSet presAssocID="{2D8F1A60-00F2-4972-BE4C-0DFFDD63985F}" presName="comp" presStyleCnt="0"/>
      <dgm:spPr/>
    </dgm:pt>
    <dgm:pt modelId="{9C691805-703C-46D7-9A94-8F22D87DA02B}" type="pres">
      <dgm:prSet presAssocID="{2D8F1A60-00F2-4972-BE4C-0DFFDD63985F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DFC4D5-BCBA-43A1-A8B5-43A54F643386}" type="pres">
      <dgm:prSet presAssocID="{2D8F1A60-00F2-4972-BE4C-0DFFDD63985F}" presName="rect1" presStyleLbl="lnNode1" presStyleIdx="1" presStyleCnt="3" custScaleX="139744" custLinFactNeighborX="28080" custLinFactNeighborY="-305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4D923B2-0EF8-486B-BE52-4C1C64067B46}" type="pres">
      <dgm:prSet presAssocID="{8466E5B7-219B-4C4F-8F30-30191EB62449}" presName="sibTrans" presStyleCnt="0"/>
      <dgm:spPr/>
    </dgm:pt>
    <dgm:pt modelId="{11AF5436-2FB4-47AF-830C-05B6338BF640}" type="pres">
      <dgm:prSet presAssocID="{2231475B-CA4B-4BAF-923F-D8021ED2749B}" presName="comp" presStyleCnt="0"/>
      <dgm:spPr/>
    </dgm:pt>
    <dgm:pt modelId="{BD3E3B97-3135-458B-9693-986218E9AF0E}" type="pres">
      <dgm:prSet presAssocID="{2231475B-CA4B-4BAF-923F-D8021ED2749B}" presName="rect2" presStyleLbl="node1" presStyleIdx="2" presStyleCnt="3" custLinFactNeighborX="14388" custLinFactNeighborY="-14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786510-242E-4D35-8432-58DFD8362D84}" type="pres">
      <dgm:prSet presAssocID="{2231475B-CA4B-4BAF-923F-D8021ED2749B}" presName="rect1" presStyleLbl="lnNode1" presStyleIdx="2" presStyleCnt="3" custScaleX="139336" custLinFactNeighborX="-3574" custLinFactNeighborY="-286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CD2B68A-4372-4ED3-9785-B178E3120A49}" srcId="{A5C3BA7E-B178-4736-BC74-17D17CB3FB09}" destId="{541F9849-59AA-4E67-95F3-C8175162D676}" srcOrd="0" destOrd="0" parTransId="{FDC5D846-3BC4-4113-A511-A4AC78094813}" sibTransId="{61EF91EE-156C-4045-9A0B-5EA2CC465E01}"/>
    <dgm:cxn modelId="{AB2B45CD-AA6E-4AEB-8337-4A00F545DC15}" srcId="{A5C3BA7E-B178-4736-BC74-17D17CB3FB09}" destId="{2231475B-CA4B-4BAF-923F-D8021ED2749B}" srcOrd="2" destOrd="0" parTransId="{513AE861-4A48-4BC0-BDD6-0988D92DFAC0}" sibTransId="{4398FE1E-3AFF-42A4-93B7-FA9749F9AA96}"/>
    <dgm:cxn modelId="{923EDF0F-277B-4E81-84E1-509D8A5C5AF8}" type="presOf" srcId="{A5C3BA7E-B178-4736-BC74-17D17CB3FB09}" destId="{77A7F815-E077-4CA9-A863-80C9A4B1A0E4}" srcOrd="0" destOrd="0" presId="urn:microsoft.com/office/officeart/2008/layout/AlternatingPictureBlocks"/>
    <dgm:cxn modelId="{24B47C4B-52F5-436D-BE9D-89864D6D01CA}" type="presOf" srcId="{2D8F1A60-00F2-4972-BE4C-0DFFDD63985F}" destId="{9C691805-703C-46D7-9A94-8F22D87DA02B}" srcOrd="0" destOrd="0" presId="urn:microsoft.com/office/officeart/2008/layout/AlternatingPictureBlocks"/>
    <dgm:cxn modelId="{4F4EC088-90B7-4BC8-BE0E-99D50CE4FE2D}" srcId="{A5C3BA7E-B178-4736-BC74-17D17CB3FB09}" destId="{2D8F1A60-00F2-4972-BE4C-0DFFDD63985F}" srcOrd="1" destOrd="0" parTransId="{BF9FE28A-C395-45AE-81BA-8B218C749CEE}" sibTransId="{8466E5B7-219B-4C4F-8F30-30191EB62449}"/>
    <dgm:cxn modelId="{736D2398-FB3C-43B8-A833-4CF7712266F0}" type="presOf" srcId="{2231475B-CA4B-4BAF-923F-D8021ED2749B}" destId="{BD3E3B97-3135-458B-9693-986218E9AF0E}" srcOrd="0" destOrd="0" presId="urn:microsoft.com/office/officeart/2008/layout/AlternatingPictureBlocks"/>
    <dgm:cxn modelId="{D40AAB44-A020-4E31-96C3-097F3C186BCA}" type="presOf" srcId="{541F9849-59AA-4E67-95F3-C8175162D676}" destId="{FF643881-B420-4A8B-9B16-0F5F1F61522B}" srcOrd="0" destOrd="0" presId="urn:microsoft.com/office/officeart/2008/layout/AlternatingPictureBlocks"/>
    <dgm:cxn modelId="{886B8A5D-CF70-47EF-A750-C41B40EAF37F}" type="presParOf" srcId="{77A7F815-E077-4CA9-A863-80C9A4B1A0E4}" destId="{1EF54E9B-3142-4C56-B0B1-49136C5964EC}" srcOrd="0" destOrd="0" presId="urn:microsoft.com/office/officeart/2008/layout/AlternatingPictureBlocks"/>
    <dgm:cxn modelId="{E024700B-6163-41EB-85E6-93CAF3885CD1}" type="presParOf" srcId="{1EF54E9B-3142-4C56-B0B1-49136C5964EC}" destId="{FF643881-B420-4A8B-9B16-0F5F1F61522B}" srcOrd="0" destOrd="0" presId="urn:microsoft.com/office/officeart/2008/layout/AlternatingPictureBlocks"/>
    <dgm:cxn modelId="{237F805D-468E-4BC1-A4F3-3055FBB057D4}" type="presParOf" srcId="{1EF54E9B-3142-4C56-B0B1-49136C5964EC}" destId="{2B763BD8-271C-43EA-8860-96E318595E8B}" srcOrd="1" destOrd="0" presId="urn:microsoft.com/office/officeart/2008/layout/AlternatingPictureBlocks"/>
    <dgm:cxn modelId="{04145B8E-2500-4924-892D-D2EB099798FA}" type="presParOf" srcId="{77A7F815-E077-4CA9-A863-80C9A4B1A0E4}" destId="{B61346F1-4399-47DD-9FAA-B4292201C9D8}" srcOrd="1" destOrd="0" presId="urn:microsoft.com/office/officeart/2008/layout/AlternatingPictureBlocks"/>
    <dgm:cxn modelId="{6718A2EE-9E6D-4E49-81D8-90170F169049}" type="presParOf" srcId="{77A7F815-E077-4CA9-A863-80C9A4B1A0E4}" destId="{4F561055-EBED-43BB-A709-22B28295F5BE}" srcOrd="2" destOrd="0" presId="urn:microsoft.com/office/officeart/2008/layout/AlternatingPictureBlocks"/>
    <dgm:cxn modelId="{8A71C240-9583-4BC7-AD00-79E4AA81BBBE}" type="presParOf" srcId="{4F561055-EBED-43BB-A709-22B28295F5BE}" destId="{9C691805-703C-46D7-9A94-8F22D87DA02B}" srcOrd="0" destOrd="0" presId="urn:microsoft.com/office/officeart/2008/layout/AlternatingPictureBlocks"/>
    <dgm:cxn modelId="{3ABA3B3B-25F7-49D0-B672-982F11A34026}" type="presParOf" srcId="{4F561055-EBED-43BB-A709-22B28295F5BE}" destId="{C2DFC4D5-BCBA-43A1-A8B5-43A54F643386}" srcOrd="1" destOrd="0" presId="urn:microsoft.com/office/officeart/2008/layout/AlternatingPictureBlocks"/>
    <dgm:cxn modelId="{3F7D9232-1A1A-4683-A715-2E5296D7AFA7}" type="presParOf" srcId="{77A7F815-E077-4CA9-A863-80C9A4B1A0E4}" destId="{44D923B2-0EF8-486B-BE52-4C1C64067B46}" srcOrd="3" destOrd="0" presId="urn:microsoft.com/office/officeart/2008/layout/AlternatingPictureBlocks"/>
    <dgm:cxn modelId="{04E12A6B-B008-494B-BD4A-D8EE756F38AE}" type="presParOf" srcId="{77A7F815-E077-4CA9-A863-80C9A4B1A0E4}" destId="{11AF5436-2FB4-47AF-830C-05B6338BF640}" srcOrd="4" destOrd="0" presId="urn:microsoft.com/office/officeart/2008/layout/AlternatingPictureBlocks"/>
    <dgm:cxn modelId="{0F173A10-EBB0-4366-AB9C-24FC241A84AC}" type="presParOf" srcId="{11AF5436-2FB4-47AF-830C-05B6338BF640}" destId="{BD3E3B97-3135-458B-9693-986218E9AF0E}" srcOrd="0" destOrd="0" presId="urn:microsoft.com/office/officeart/2008/layout/AlternatingPictureBlocks"/>
    <dgm:cxn modelId="{B57824EE-B8DA-4179-B6AF-D2978A8FE88C}" type="presParOf" srcId="{11AF5436-2FB4-47AF-830C-05B6338BF640}" destId="{C0786510-242E-4D35-8432-58DFD8362D84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C3BA7E-B178-4736-BC74-17D17CB3FB09}" type="doc">
      <dgm:prSet loTypeId="urn:microsoft.com/office/officeart/2005/8/layout/hList7" loCatId="list" qsTypeId="urn:microsoft.com/office/officeart/2005/8/quickstyle/3d3" qsCatId="3D" csTypeId="urn:microsoft.com/office/officeart/2005/8/colors/accent1_4" csCatId="accent1" phldr="1"/>
      <dgm:spPr/>
    </dgm:pt>
    <dgm:pt modelId="{541F9849-59AA-4E67-95F3-C8175162D676}">
      <dgm:prSet phldrT="[Texto]" custT="1"/>
      <dgm:spPr>
        <a:solidFill>
          <a:srgbClr val="E5F8FF"/>
        </a:solidFill>
      </dgm:spPr>
      <dgm:t>
        <a:bodyPr/>
        <a:lstStyle/>
        <a:p>
          <a:r>
            <a:rPr lang="es-ES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11.698</a:t>
          </a:r>
        </a:p>
        <a:p>
          <a:r>
            <a:rPr lang="es-ES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RAYOS X</a:t>
          </a:r>
        </a:p>
      </dgm:t>
    </dgm:pt>
    <dgm:pt modelId="{FDC5D846-3BC4-4113-A511-A4AC78094813}" type="parTrans" cxnId="{ECD2B68A-4372-4ED3-9785-B178E3120A49}">
      <dgm:prSet/>
      <dgm:spPr/>
      <dgm:t>
        <a:bodyPr/>
        <a:lstStyle/>
        <a:p>
          <a:endParaRPr lang="es-ES" sz="2000">
            <a:solidFill>
              <a:schemeClr val="accent5">
                <a:lumMod val="75000"/>
              </a:schemeClr>
            </a:solidFill>
          </a:endParaRPr>
        </a:p>
      </dgm:t>
    </dgm:pt>
    <dgm:pt modelId="{61EF91EE-156C-4045-9A0B-5EA2CC465E01}" type="sibTrans" cxnId="{ECD2B68A-4372-4ED3-9785-B178E3120A49}">
      <dgm:prSet/>
      <dgm:spPr/>
      <dgm:t>
        <a:bodyPr/>
        <a:lstStyle/>
        <a:p>
          <a:endParaRPr lang="es-ES" sz="2000">
            <a:solidFill>
              <a:schemeClr val="accent5">
                <a:lumMod val="75000"/>
              </a:schemeClr>
            </a:solidFill>
          </a:endParaRPr>
        </a:p>
      </dgm:t>
    </dgm:pt>
    <dgm:pt modelId="{2D8F1A60-00F2-4972-BE4C-0DFFDD63985F}">
      <dgm:prSet phldrT="[Texto]" custT="1"/>
      <dgm:spPr>
        <a:solidFill>
          <a:srgbClr val="FFEFFA"/>
        </a:solidFill>
      </dgm:spPr>
      <dgm:t>
        <a:bodyPr/>
        <a:lstStyle/>
        <a:p>
          <a:r>
            <a:rPr lang="es-ES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3.828</a:t>
          </a:r>
        </a:p>
        <a:p>
          <a:r>
            <a:rPr lang="es-ES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ECOGRAFÍAS</a:t>
          </a:r>
          <a:r>
            <a:rPr lang="es-ES" sz="2000" dirty="0">
              <a:solidFill>
                <a:schemeClr val="accent5">
                  <a:lumMod val="75000"/>
                </a:schemeClr>
              </a:solidFill>
            </a:rPr>
            <a:t> </a:t>
          </a:r>
        </a:p>
      </dgm:t>
    </dgm:pt>
    <dgm:pt modelId="{BF9FE28A-C395-45AE-81BA-8B218C749CEE}" type="parTrans" cxnId="{4F4EC088-90B7-4BC8-BE0E-99D50CE4FE2D}">
      <dgm:prSet/>
      <dgm:spPr/>
      <dgm:t>
        <a:bodyPr/>
        <a:lstStyle/>
        <a:p>
          <a:endParaRPr lang="es-ES" sz="2000">
            <a:solidFill>
              <a:schemeClr val="accent5">
                <a:lumMod val="75000"/>
              </a:schemeClr>
            </a:solidFill>
          </a:endParaRPr>
        </a:p>
      </dgm:t>
    </dgm:pt>
    <dgm:pt modelId="{8466E5B7-219B-4C4F-8F30-30191EB62449}" type="sibTrans" cxnId="{4F4EC088-90B7-4BC8-BE0E-99D50CE4FE2D}">
      <dgm:prSet/>
      <dgm:spPr/>
      <dgm:t>
        <a:bodyPr/>
        <a:lstStyle/>
        <a:p>
          <a:endParaRPr lang="es-ES" sz="2000">
            <a:solidFill>
              <a:schemeClr val="accent5">
                <a:lumMod val="75000"/>
              </a:schemeClr>
            </a:solidFill>
          </a:endParaRPr>
        </a:p>
      </dgm:t>
    </dgm:pt>
    <dgm:pt modelId="{2231475B-CA4B-4BAF-923F-D8021ED2749B}">
      <dgm:prSet phldrT="[Texto]" custT="1"/>
      <dgm:spPr>
        <a:solidFill>
          <a:srgbClr val="E5F8FF"/>
        </a:solidFill>
      </dgm:spPr>
      <dgm:t>
        <a:bodyPr/>
        <a:lstStyle/>
        <a:p>
          <a:r>
            <a:rPr lang="es-ES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6.331</a:t>
          </a:r>
        </a:p>
        <a:p>
          <a:r>
            <a:rPr lang="es-ES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TOMOGRAFÍAS </a:t>
          </a:r>
        </a:p>
      </dgm:t>
    </dgm:pt>
    <dgm:pt modelId="{513AE861-4A48-4BC0-BDD6-0988D92DFAC0}" type="parTrans" cxnId="{AB2B45CD-AA6E-4AEB-8337-4A00F545DC15}">
      <dgm:prSet/>
      <dgm:spPr/>
      <dgm:t>
        <a:bodyPr/>
        <a:lstStyle/>
        <a:p>
          <a:endParaRPr lang="es-ES" sz="2000">
            <a:solidFill>
              <a:schemeClr val="accent5">
                <a:lumMod val="75000"/>
              </a:schemeClr>
            </a:solidFill>
          </a:endParaRPr>
        </a:p>
      </dgm:t>
    </dgm:pt>
    <dgm:pt modelId="{4398FE1E-3AFF-42A4-93B7-FA9749F9AA96}" type="sibTrans" cxnId="{AB2B45CD-AA6E-4AEB-8337-4A00F545DC15}">
      <dgm:prSet/>
      <dgm:spPr/>
      <dgm:t>
        <a:bodyPr/>
        <a:lstStyle/>
        <a:p>
          <a:endParaRPr lang="es-ES" sz="2000">
            <a:solidFill>
              <a:schemeClr val="accent5">
                <a:lumMod val="75000"/>
              </a:schemeClr>
            </a:solidFill>
          </a:endParaRPr>
        </a:p>
      </dgm:t>
    </dgm:pt>
    <dgm:pt modelId="{6E49C23F-5B28-49D8-8A5E-1C1CE61F3566}">
      <dgm:prSet phldrT="[Texto]" custT="1"/>
      <dgm:spPr>
        <a:solidFill>
          <a:srgbClr val="E5F8FF"/>
        </a:solidFill>
      </dgm:spPr>
      <dgm:t>
        <a:bodyPr/>
        <a:lstStyle/>
        <a:p>
          <a:r>
            <a:rPr lang="es-ES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187</a:t>
          </a:r>
        </a:p>
        <a:p>
          <a:r>
            <a:rPr lang="es-ES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MAMOGRAFÍAS </a:t>
          </a:r>
        </a:p>
      </dgm:t>
    </dgm:pt>
    <dgm:pt modelId="{B1926E03-6F4D-4F75-B168-7F078A789075}" type="parTrans" cxnId="{437CE5BE-F21F-4D57-BCA5-6B3B25C855B2}">
      <dgm:prSet/>
      <dgm:spPr/>
      <dgm:t>
        <a:bodyPr/>
        <a:lstStyle/>
        <a:p>
          <a:endParaRPr lang="es-ES" sz="2000">
            <a:solidFill>
              <a:schemeClr val="accent5">
                <a:lumMod val="75000"/>
              </a:schemeClr>
            </a:solidFill>
          </a:endParaRPr>
        </a:p>
      </dgm:t>
    </dgm:pt>
    <dgm:pt modelId="{C6C63F6C-ED4D-4A0A-8B4E-657B64345074}" type="sibTrans" cxnId="{437CE5BE-F21F-4D57-BCA5-6B3B25C855B2}">
      <dgm:prSet/>
      <dgm:spPr/>
      <dgm:t>
        <a:bodyPr/>
        <a:lstStyle/>
        <a:p>
          <a:endParaRPr lang="es-ES" sz="2000">
            <a:solidFill>
              <a:schemeClr val="accent5">
                <a:lumMod val="75000"/>
              </a:schemeClr>
            </a:solidFill>
          </a:endParaRPr>
        </a:p>
      </dgm:t>
    </dgm:pt>
    <dgm:pt modelId="{E19F64BC-879F-41AD-92B4-2859F3B24AC5}" type="pres">
      <dgm:prSet presAssocID="{A5C3BA7E-B178-4736-BC74-17D17CB3FB09}" presName="Name0" presStyleCnt="0">
        <dgm:presLayoutVars>
          <dgm:dir/>
          <dgm:resizeHandles val="exact"/>
        </dgm:presLayoutVars>
      </dgm:prSet>
      <dgm:spPr/>
    </dgm:pt>
    <dgm:pt modelId="{11FA7633-3C49-4A87-9A32-757A44354E9B}" type="pres">
      <dgm:prSet presAssocID="{A5C3BA7E-B178-4736-BC74-17D17CB3FB09}" presName="fgShape" presStyleLbl="fgShp" presStyleIdx="0" presStyleCnt="1"/>
      <dgm:spPr>
        <a:solidFill>
          <a:srgbClr val="7030A0"/>
        </a:solidFill>
      </dgm:spPr>
    </dgm:pt>
    <dgm:pt modelId="{08A15ECB-B5DA-487C-B364-3D74535E95B8}" type="pres">
      <dgm:prSet presAssocID="{A5C3BA7E-B178-4736-BC74-17D17CB3FB09}" presName="linComp" presStyleCnt="0"/>
      <dgm:spPr/>
    </dgm:pt>
    <dgm:pt modelId="{61741D13-2B76-40C7-B144-7B178E50A846}" type="pres">
      <dgm:prSet presAssocID="{541F9849-59AA-4E67-95F3-C8175162D676}" presName="compNode" presStyleCnt="0"/>
      <dgm:spPr/>
    </dgm:pt>
    <dgm:pt modelId="{B1CE8675-B21F-4A2F-B72F-F9B8AFDEB3C3}" type="pres">
      <dgm:prSet presAssocID="{541F9849-59AA-4E67-95F3-C8175162D676}" presName="bkgdShape" presStyleLbl="node1" presStyleIdx="0" presStyleCnt="4"/>
      <dgm:spPr/>
      <dgm:t>
        <a:bodyPr/>
        <a:lstStyle/>
        <a:p>
          <a:endParaRPr lang="es-ES"/>
        </a:p>
      </dgm:t>
    </dgm:pt>
    <dgm:pt modelId="{418C6AFB-267D-4941-B9E4-57734E5C1CCA}" type="pres">
      <dgm:prSet presAssocID="{541F9849-59AA-4E67-95F3-C8175162D676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9D25A6-CD57-4636-9B04-2A8A2CA73B7D}" type="pres">
      <dgm:prSet presAssocID="{541F9849-59AA-4E67-95F3-C8175162D676}" presName="invisiNode" presStyleLbl="node1" presStyleIdx="0" presStyleCnt="4"/>
      <dgm:spPr/>
    </dgm:pt>
    <dgm:pt modelId="{2CDFFA08-D341-49DF-8B75-964AA07F87E8}" type="pres">
      <dgm:prSet presAssocID="{541F9849-59AA-4E67-95F3-C8175162D676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593145-5E9C-42FD-B022-462C462BC219}" type="pres">
      <dgm:prSet presAssocID="{61EF91EE-156C-4045-9A0B-5EA2CC465E01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BF01B27-F4F0-4C5B-8736-ACCAF2559205}" type="pres">
      <dgm:prSet presAssocID="{2D8F1A60-00F2-4972-BE4C-0DFFDD63985F}" presName="compNode" presStyleCnt="0"/>
      <dgm:spPr/>
    </dgm:pt>
    <dgm:pt modelId="{8F0D8731-CBCD-4EE0-8106-D5252832CF0C}" type="pres">
      <dgm:prSet presAssocID="{2D8F1A60-00F2-4972-BE4C-0DFFDD63985F}" presName="bkgdShape" presStyleLbl="node1" presStyleIdx="1" presStyleCnt="4" custLinFactNeighborX="-1597"/>
      <dgm:spPr/>
      <dgm:t>
        <a:bodyPr/>
        <a:lstStyle/>
        <a:p>
          <a:endParaRPr lang="es-ES"/>
        </a:p>
      </dgm:t>
    </dgm:pt>
    <dgm:pt modelId="{33070163-6AAE-4C90-B551-C47724E0C7AA}" type="pres">
      <dgm:prSet presAssocID="{2D8F1A60-00F2-4972-BE4C-0DFFDD63985F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7CF601-D949-41B5-90BA-3E7E48391727}" type="pres">
      <dgm:prSet presAssocID="{2D8F1A60-00F2-4972-BE4C-0DFFDD63985F}" presName="invisiNode" presStyleLbl="node1" presStyleIdx="1" presStyleCnt="4"/>
      <dgm:spPr/>
    </dgm:pt>
    <dgm:pt modelId="{73C0663C-5772-495B-8C3E-FF7AA7389B29}" type="pres">
      <dgm:prSet presAssocID="{2D8F1A60-00F2-4972-BE4C-0DFFDD63985F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1450AE8-327F-4727-AD2C-1F90C0AF8ADC}" type="pres">
      <dgm:prSet presAssocID="{8466E5B7-219B-4C4F-8F30-30191EB6244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324001E-391E-47DE-AA04-261CBA20E024}" type="pres">
      <dgm:prSet presAssocID="{2231475B-CA4B-4BAF-923F-D8021ED2749B}" presName="compNode" presStyleCnt="0"/>
      <dgm:spPr/>
    </dgm:pt>
    <dgm:pt modelId="{89E1CE22-4A71-4767-A694-A4441E1E14E0}" type="pres">
      <dgm:prSet presAssocID="{2231475B-CA4B-4BAF-923F-D8021ED2749B}" presName="bkgdShape" presStyleLbl="node1" presStyleIdx="2" presStyleCnt="4"/>
      <dgm:spPr/>
      <dgm:t>
        <a:bodyPr/>
        <a:lstStyle/>
        <a:p>
          <a:endParaRPr lang="es-ES"/>
        </a:p>
      </dgm:t>
    </dgm:pt>
    <dgm:pt modelId="{C18A7C2D-5C17-4BF9-876B-1BA9ED9507D8}" type="pres">
      <dgm:prSet presAssocID="{2231475B-CA4B-4BAF-923F-D8021ED2749B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C025DD-2A4B-4D5D-B75B-CA2AA4183C29}" type="pres">
      <dgm:prSet presAssocID="{2231475B-CA4B-4BAF-923F-D8021ED2749B}" presName="invisiNode" presStyleLbl="node1" presStyleIdx="2" presStyleCnt="4"/>
      <dgm:spPr/>
    </dgm:pt>
    <dgm:pt modelId="{1ACEB5FE-1EA7-49FF-809F-1AAAF7E7AD67}" type="pres">
      <dgm:prSet presAssocID="{2231475B-CA4B-4BAF-923F-D8021ED2749B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D14F589-95AF-4C96-94D2-4A1023FE89B0}" type="pres">
      <dgm:prSet presAssocID="{4398FE1E-3AFF-42A4-93B7-FA9749F9AA96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5701444-51C3-4A79-8803-FA481434E686}" type="pres">
      <dgm:prSet presAssocID="{6E49C23F-5B28-49D8-8A5E-1C1CE61F3566}" presName="compNode" presStyleCnt="0"/>
      <dgm:spPr/>
    </dgm:pt>
    <dgm:pt modelId="{D04BB15A-B783-4472-B392-8BC85FD60B2F}" type="pres">
      <dgm:prSet presAssocID="{6E49C23F-5B28-49D8-8A5E-1C1CE61F3566}" presName="bkgdShape" presStyleLbl="node1" presStyleIdx="3" presStyleCnt="4"/>
      <dgm:spPr/>
      <dgm:t>
        <a:bodyPr/>
        <a:lstStyle/>
        <a:p>
          <a:endParaRPr lang="es-ES"/>
        </a:p>
      </dgm:t>
    </dgm:pt>
    <dgm:pt modelId="{999A065C-4361-427F-80F6-5B1424B08264}" type="pres">
      <dgm:prSet presAssocID="{6E49C23F-5B28-49D8-8A5E-1C1CE61F356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64136C-5B87-48F1-AC37-FE1B7CA85A3C}" type="pres">
      <dgm:prSet presAssocID="{6E49C23F-5B28-49D8-8A5E-1C1CE61F3566}" presName="invisiNode" presStyleLbl="node1" presStyleIdx="3" presStyleCnt="4"/>
      <dgm:spPr/>
    </dgm:pt>
    <dgm:pt modelId="{41A601A7-08C8-4117-965D-411DAFC4A90A}" type="pres">
      <dgm:prSet presAssocID="{6E49C23F-5B28-49D8-8A5E-1C1CE61F3566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653DFFA1-D5A5-4BD9-9DDE-CF5B5A66A13F}" type="presOf" srcId="{6E49C23F-5B28-49D8-8A5E-1C1CE61F3566}" destId="{D04BB15A-B783-4472-B392-8BC85FD60B2F}" srcOrd="0" destOrd="0" presId="urn:microsoft.com/office/officeart/2005/8/layout/hList7"/>
    <dgm:cxn modelId="{437CE5BE-F21F-4D57-BCA5-6B3B25C855B2}" srcId="{A5C3BA7E-B178-4736-BC74-17D17CB3FB09}" destId="{6E49C23F-5B28-49D8-8A5E-1C1CE61F3566}" srcOrd="3" destOrd="0" parTransId="{B1926E03-6F4D-4F75-B168-7F078A789075}" sibTransId="{C6C63F6C-ED4D-4A0A-8B4E-657B64345074}"/>
    <dgm:cxn modelId="{C3517705-0B77-4148-B71C-633B4A20FA50}" type="presOf" srcId="{6E49C23F-5B28-49D8-8A5E-1C1CE61F3566}" destId="{999A065C-4361-427F-80F6-5B1424B08264}" srcOrd="1" destOrd="0" presId="urn:microsoft.com/office/officeart/2005/8/layout/hList7"/>
    <dgm:cxn modelId="{E6EA4CC4-DACC-41A5-8324-1825B89B9DA4}" type="presOf" srcId="{2231475B-CA4B-4BAF-923F-D8021ED2749B}" destId="{C18A7C2D-5C17-4BF9-876B-1BA9ED9507D8}" srcOrd="1" destOrd="0" presId="urn:microsoft.com/office/officeart/2005/8/layout/hList7"/>
    <dgm:cxn modelId="{ECD2B68A-4372-4ED3-9785-B178E3120A49}" srcId="{A5C3BA7E-B178-4736-BC74-17D17CB3FB09}" destId="{541F9849-59AA-4E67-95F3-C8175162D676}" srcOrd="0" destOrd="0" parTransId="{FDC5D846-3BC4-4113-A511-A4AC78094813}" sibTransId="{61EF91EE-156C-4045-9A0B-5EA2CC465E01}"/>
    <dgm:cxn modelId="{4F4EC088-90B7-4BC8-BE0E-99D50CE4FE2D}" srcId="{A5C3BA7E-B178-4736-BC74-17D17CB3FB09}" destId="{2D8F1A60-00F2-4972-BE4C-0DFFDD63985F}" srcOrd="1" destOrd="0" parTransId="{BF9FE28A-C395-45AE-81BA-8B218C749CEE}" sibTransId="{8466E5B7-219B-4C4F-8F30-30191EB62449}"/>
    <dgm:cxn modelId="{DD600582-E365-4989-B10C-5B60FAA13EC2}" type="presOf" srcId="{541F9849-59AA-4E67-95F3-C8175162D676}" destId="{418C6AFB-267D-4941-B9E4-57734E5C1CCA}" srcOrd="1" destOrd="0" presId="urn:microsoft.com/office/officeart/2005/8/layout/hList7"/>
    <dgm:cxn modelId="{30989DC9-FFC0-422C-B301-74EDA9ED024C}" type="presOf" srcId="{2D8F1A60-00F2-4972-BE4C-0DFFDD63985F}" destId="{33070163-6AAE-4C90-B551-C47724E0C7AA}" srcOrd="1" destOrd="0" presId="urn:microsoft.com/office/officeart/2005/8/layout/hList7"/>
    <dgm:cxn modelId="{AB2B45CD-AA6E-4AEB-8337-4A00F545DC15}" srcId="{A5C3BA7E-B178-4736-BC74-17D17CB3FB09}" destId="{2231475B-CA4B-4BAF-923F-D8021ED2749B}" srcOrd="2" destOrd="0" parTransId="{513AE861-4A48-4BC0-BDD6-0988D92DFAC0}" sibTransId="{4398FE1E-3AFF-42A4-93B7-FA9749F9AA96}"/>
    <dgm:cxn modelId="{2243AEBD-57E5-4304-8BD3-FEEC6BECBA95}" type="presOf" srcId="{61EF91EE-156C-4045-9A0B-5EA2CC465E01}" destId="{4A593145-5E9C-42FD-B022-462C462BC219}" srcOrd="0" destOrd="0" presId="urn:microsoft.com/office/officeart/2005/8/layout/hList7"/>
    <dgm:cxn modelId="{0A05779A-2560-442C-B8AF-273C353998C2}" type="presOf" srcId="{A5C3BA7E-B178-4736-BC74-17D17CB3FB09}" destId="{E19F64BC-879F-41AD-92B4-2859F3B24AC5}" srcOrd="0" destOrd="0" presId="urn:microsoft.com/office/officeart/2005/8/layout/hList7"/>
    <dgm:cxn modelId="{BA64E0E3-B1CC-4ADC-AD7B-D03E374F0A47}" type="presOf" srcId="{541F9849-59AA-4E67-95F3-C8175162D676}" destId="{B1CE8675-B21F-4A2F-B72F-F9B8AFDEB3C3}" srcOrd="0" destOrd="0" presId="urn:microsoft.com/office/officeart/2005/8/layout/hList7"/>
    <dgm:cxn modelId="{06DBBE70-ED37-46E7-96E3-BBA712B24030}" type="presOf" srcId="{2231475B-CA4B-4BAF-923F-D8021ED2749B}" destId="{89E1CE22-4A71-4767-A694-A4441E1E14E0}" srcOrd="0" destOrd="0" presId="urn:microsoft.com/office/officeart/2005/8/layout/hList7"/>
    <dgm:cxn modelId="{047AAF49-3255-49C6-BEEC-D12A49E5C68F}" type="presOf" srcId="{4398FE1E-3AFF-42A4-93B7-FA9749F9AA96}" destId="{FD14F589-95AF-4C96-94D2-4A1023FE89B0}" srcOrd="0" destOrd="0" presId="urn:microsoft.com/office/officeart/2005/8/layout/hList7"/>
    <dgm:cxn modelId="{627C3C59-B2C6-4B8F-A48F-99CC8216B544}" type="presOf" srcId="{8466E5B7-219B-4C4F-8F30-30191EB62449}" destId="{91450AE8-327F-4727-AD2C-1F90C0AF8ADC}" srcOrd="0" destOrd="0" presId="urn:microsoft.com/office/officeart/2005/8/layout/hList7"/>
    <dgm:cxn modelId="{16B743C1-BE7F-4AB9-BBA4-AB10D9080C4C}" type="presOf" srcId="{2D8F1A60-00F2-4972-BE4C-0DFFDD63985F}" destId="{8F0D8731-CBCD-4EE0-8106-D5252832CF0C}" srcOrd="0" destOrd="0" presId="urn:microsoft.com/office/officeart/2005/8/layout/hList7"/>
    <dgm:cxn modelId="{0AB487CD-FBC8-4290-B3A0-86B7187FD452}" type="presParOf" srcId="{E19F64BC-879F-41AD-92B4-2859F3B24AC5}" destId="{11FA7633-3C49-4A87-9A32-757A44354E9B}" srcOrd="0" destOrd="0" presId="urn:microsoft.com/office/officeart/2005/8/layout/hList7"/>
    <dgm:cxn modelId="{39263240-0BA3-43F3-88DD-252DC65EF416}" type="presParOf" srcId="{E19F64BC-879F-41AD-92B4-2859F3B24AC5}" destId="{08A15ECB-B5DA-487C-B364-3D74535E95B8}" srcOrd="1" destOrd="0" presId="urn:microsoft.com/office/officeart/2005/8/layout/hList7"/>
    <dgm:cxn modelId="{CF25D1D1-6B64-4BC6-AD51-1D338699889C}" type="presParOf" srcId="{08A15ECB-B5DA-487C-B364-3D74535E95B8}" destId="{61741D13-2B76-40C7-B144-7B178E50A846}" srcOrd="0" destOrd="0" presId="urn:microsoft.com/office/officeart/2005/8/layout/hList7"/>
    <dgm:cxn modelId="{4D54EF7E-3F44-4FCF-9F82-A9528C847084}" type="presParOf" srcId="{61741D13-2B76-40C7-B144-7B178E50A846}" destId="{B1CE8675-B21F-4A2F-B72F-F9B8AFDEB3C3}" srcOrd="0" destOrd="0" presId="urn:microsoft.com/office/officeart/2005/8/layout/hList7"/>
    <dgm:cxn modelId="{66457E51-8920-4E2E-B0B1-71DD410754BC}" type="presParOf" srcId="{61741D13-2B76-40C7-B144-7B178E50A846}" destId="{418C6AFB-267D-4941-B9E4-57734E5C1CCA}" srcOrd="1" destOrd="0" presId="urn:microsoft.com/office/officeart/2005/8/layout/hList7"/>
    <dgm:cxn modelId="{09B5E644-2D09-491D-BB22-6E59DEBD593A}" type="presParOf" srcId="{61741D13-2B76-40C7-B144-7B178E50A846}" destId="{7C9D25A6-CD57-4636-9B04-2A8A2CA73B7D}" srcOrd="2" destOrd="0" presId="urn:microsoft.com/office/officeart/2005/8/layout/hList7"/>
    <dgm:cxn modelId="{096FDF87-C292-40DE-BA2F-4332E0712EDB}" type="presParOf" srcId="{61741D13-2B76-40C7-B144-7B178E50A846}" destId="{2CDFFA08-D341-49DF-8B75-964AA07F87E8}" srcOrd="3" destOrd="0" presId="urn:microsoft.com/office/officeart/2005/8/layout/hList7"/>
    <dgm:cxn modelId="{2BFEB332-68FC-48AB-AB64-CF1585987ABA}" type="presParOf" srcId="{08A15ECB-B5DA-487C-B364-3D74535E95B8}" destId="{4A593145-5E9C-42FD-B022-462C462BC219}" srcOrd="1" destOrd="0" presId="urn:microsoft.com/office/officeart/2005/8/layout/hList7"/>
    <dgm:cxn modelId="{1825AADD-85CE-428E-A27B-757141FA57CC}" type="presParOf" srcId="{08A15ECB-B5DA-487C-B364-3D74535E95B8}" destId="{5BF01B27-F4F0-4C5B-8736-ACCAF2559205}" srcOrd="2" destOrd="0" presId="urn:microsoft.com/office/officeart/2005/8/layout/hList7"/>
    <dgm:cxn modelId="{BAFCB348-3483-407B-B2D7-63666830B253}" type="presParOf" srcId="{5BF01B27-F4F0-4C5B-8736-ACCAF2559205}" destId="{8F0D8731-CBCD-4EE0-8106-D5252832CF0C}" srcOrd="0" destOrd="0" presId="urn:microsoft.com/office/officeart/2005/8/layout/hList7"/>
    <dgm:cxn modelId="{4DF37F3A-04CE-40FF-AB74-24F50DCE5E76}" type="presParOf" srcId="{5BF01B27-F4F0-4C5B-8736-ACCAF2559205}" destId="{33070163-6AAE-4C90-B551-C47724E0C7AA}" srcOrd="1" destOrd="0" presId="urn:microsoft.com/office/officeart/2005/8/layout/hList7"/>
    <dgm:cxn modelId="{B648F490-7F13-4527-964A-D50FA937E244}" type="presParOf" srcId="{5BF01B27-F4F0-4C5B-8736-ACCAF2559205}" destId="{9F7CF601-D949-41B5-90BA-3E7E48391727}" srcOrd="2" destOrd="0" presId="urn:microsoft.com/office/officeart/2005/8/layout/hList7"/>
    <dgm:cxn modelId="{FF3EC4C0-7F08-419E-9530-4B96056605E7}" type="presParOf" srcId="{5BF01B27-F4F0-4C5B-8736-ACCAF2559205}" destId="{73C0663C-5772-495B-8C3E-FF7AA7389B29}" srcOrd="3" destOrd="0" presId="urn:microsoft.com/office/officeart/2005/8/layout/hList7"/>
    <dgm:cxn modelId="{73CC6E7D-44F4-41DF-85FC-28158840520D}" type="presParOf" srcId="{08A15ECB-B5DA-487C-B364-3D74535E95B8}" destId="{91450AE8-327F-4727-AD2C-1F90C0AF8ADC}" srcOrd="3" destOrd="0" presId="urn:microsoft.com/office/officeart/2005/8/layout/hList7"/>
    <dgm:cxn modelId="{AC7A28BE-11E8-41BE-A81E-149AFCF2A7D8}" type="presParOf" srcId="{08A15ECB-B5DA-487C-B364-3D74535E95B8}" destId="{1324001E-391E-47DE-AA04-261CBA20E024}" srcOrd="4" destOrd="0" presId="urn:microsoft.com/office/officeart/2005/8/layout/hList7"/>
    <dgm:cxn modelId="{26EFFEB5-2FCA-499E-9736-5BB731727A6D}" type="presParOf" srcId="{1324001E-391E-47DE-AA04-261CBA20E024}" destId="{89E1CE22-4A71-4767-A694-A4441E1E14E0}" srcOrd="0" destOrd="0" presId="urn:microsoft.com/office/officeart/2005/8/layout/hList7"/>
    <dgm:cxn modelId="{0E6DF032-808D-4576-AA52-E6EFAEDD1C53}" type="presParOf" srcId="{1324001E-391E-47DE-AA04-261CBA20E024}" destId="{C18A7C2D-5C17-4BF9-876B-1BA9ED9507D8}" srcOrd="1" destOrd="0" presId="urn:microsoft.com/office/officeart/2005/8/layout/hList7"/>
    <dgm:cxn modelId="{E5FBE0A7-1DA9-4BCA-B08D-B28EBA62A589}" type="presParOf" srcId="{1324001E-391E-47DE-AA04-261CBA20E024}" destId="{2DC025DD-2A4B-4D5D-B75B-CA2AA4183C29}" srcOrd="2" destOrd="0" presId="urn:microsoft.com/office/officeart/2005/8/layout/hList7"/>
    <dgm:cxn modelId="{0B9C4FA3-3DBA-41D2-8B08-CA7A6A8FB2D6}" type="presParOf" srcId="{1324001E-391E-47DE-AA04-261CBA20E024}" destId="{1ACEB5FE-1EA7-49FF-809F-1AAAF7E7AD67}" srcOrd="3" destOrd="0" presId="urn:microsoft.com/office/officeart/2005/8/layout/hList7"/>
    <dgm:cxn modelId="{FB1D78A5-896D-4ED9-8CC1-B1C3739AF4D6}" type="presParOf" srcId="{08A15ECB-B5DA-487C-B364-3D74535E95B8}" destId="{FD14F589-95AF-4C96-94D2-4A1023FE89B0}" srcOrd="5" destOrd="0" presId="urn:microsoft.com/office/officeart/2005/8/layout/hList7"/>
    <dgm:cxn modelId="{E806E1DE-7B8E-481F-B288-6B6D1D7FD216}" type="presParOf" srcId="{08A15ECB-B5DA-487C-B364-3D74535E95B8}" destId="{C5701444-51C3-4A79-8803-FA481434E686}" srcOrd="6" destOrd="0" presId="urn:microsoft.com/office/officeart/2005/8/layout/hList7"/>
    <dgm:cxn modelId="{F1E258A3-176B-4AEB-8EC5-49D6A7A6AEAE}" type="presParOf" srcId="{C5701444-51C3-4A79-8803-FA481434E686}" destId="{D04BB15A-B783-4472-B392-8BC85FD60B2F}" srcOrd="0" destOrd="0" presId="urn:microsoft.com/office/officeart/2005/8/layout/hList7"/>
    <dgm:cxn modelId="{2568924A-2498-4F96-A3A4-D40EA84748DF}" type="presParOf" srcId="{C5701444-51C3-4A79-8803-FA481434E686}" destId="{999A065C-4361-427F-80F6-5B1424B08264}" srcOrd="1" destOrd="0" presId="urn:microsoft.com/office/officeart/2005/8/layout/hList7"/>
    <dgm:cxn modelId="{8D5CE429-9756-4223-B9C8-AD72ADC57216}" type="presParOf" srcId="{C5701444-51C3-4A79-8803-FA481434E686}" destId="{E564136C-5B87-48F1-AC37-FE1B7CA85A3C}" srcOrd="2" destOrd="0" presId="urn:microsoft.com/office/officeart/2005/8/layout/hList7"/>
    <dgm:cxn modelId="{757002AC-30BE-4D06-95D8-B855C6C25BD3}" type="presParOf" srcId="{C5701444-51C3-4A79-8803-FA481434E686}" destId="{41A601A7-08C8-4117-965D-411DAFC4A90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952868-CC06-48BE-9B57-3852DFF9105A}" type="doc">
      <dgm:prSet loTypeId="urn:microsoft.com/office/officeart/2005/8/layout/equation1" loCatId="relationship" qsTypeId="urn:microsoft.com/office/officeart/2005/8/quickstyle/simple3" qsCatId="simple" csTypeId="urn:microsoft.com/office/officeart/2005/8/colors/colorful2" csCatId="colorful" phldr="1"/>
      <dgm:spPr/>
    </dgm:pt>
    <dgm:pt modelId="{F96E9C48-3751-4D72-B151-144D2275031B}">
      <dgm:prSet phldrT="[Texto]" custT="1"/>
      <dgm:spPr/>
      <dgm:t>
        <a:bodyPr/>
        <a:lstStyle/>
        <a:p>
          <a:r>
            <a:rPr lang="es-EC" sz="2000" b="1" noProof="0" dirty="0"/>
            <a:t>Parto Normal</a:t>
          </a:r>
        </a:p>
        <a:p>
          <a:r>
            <a:rPr lang="es-EC" sz="2000" noProof="0" dirty="0"/>
            <a:t>625</a:t>
          </a:r>
        </a:p>
      </dgm:t>
    </dgm:pt>
    <dgm:pt modelId="{961F7F95-A4DB-4C0F-9920-6376C1597A59}" type="parTrans" cxnId="{E6854E5E-5F17-416C-A316-8E8CDDFDEA26}">
      <dgm:prSet/>
      <dgm:spPr/>
      <dgm:t>
        <a:bodyPr/>
        <a:lstStyle/>
        <a:p>
          <a:endParaRPr lang="es-ES" sz="1600"/>
        </a:p>
      </dgm:t>
    </dgm:pt>
    <dgm:pt modelId="{66A81757-AF5E-40C4-B02F-B70621EF502D}" type="sibTrans" cxnId="{E6854E5E-5F17-416C-A316-8E8CDDFDEA26}">
      <dgm:prSet custT="1"/>
      <dgm:spPr/>
      <dgm:t>
        <a:bodyPr/>
        <a:lstStyle/>
        <a:p>
          <a:endParaRPr lang="es-EC" sz="800" noProof="0" dirty="0"/>
        </a:p>
      </dgm:t>
    </dgm:pt>
    <dgm:pt modelId="{D154E68D-D693-4890-9636-E467A098D25B}">
      <dgm:prSet phldrT="[Texto]" custT="1"/>
      <dgm:spPr/>
      <dgm:t>
        <a:bodyPr/>
        <a:lstStyle/>
        <a:p>
          <a:r>
            <a:rPr lang="es-EC" sz="2000" b="1" noProof="0" dirty="0"/>
            <a:t>Cesárea</a:t>
          </a:r>
        </a:p>
        <a:p>
          <a:r>
            <a:rPr lang="es-EC" sz="2000" noProof="0" dirty="0"/>
            <a:t>678</a:t>
          </a:r>
        </a:p>
      </dgm:t>
    </dgm:pt>
    <dgm:pt modelId="{95E8CB14-A54E-4812-830C-1322E343BB79}" type="parTrans" cxnId="{B7F9EF39-8E59-4EFB-9D9F-B847208BACB7}">
      <dgm:prSet/>
      <dgm:spPr/>
      <dgm:t>
        <a:bodyPr/>
        <a:lstStyle/>
        <a:p>
          <a:endParaRPr lang="es-ES" sz="1600"/>
        </a:p>
      </dgm:t>
    </dgm:pt>
    <dgm:pt modelId="{34CBEBDB-635E-440D-A105-3470AFA00AF3}" type="sibTrans" cxnId="{B7F9EF39-8E59-4EFB-9D9F-B847208BACB7}">
      <dgm:prSet custT="1"/>
      <dgm:spPr/>
      <dgm:t>
        <a:bodyPr/>
        <a:lstStyle/>
        <a:p>
          <a:endParaRPr lang="es-EC" sz="1800" noProof="0" dirty="0"/>
        </a:p>
      </dgm:t>
    </dgm:pt>
    <dgm:pt modelId="{3A88D86C-4BF8-4656-898D-8AF9ECEFE32A}">
      <dgm:prSet phldrT="[Texto]" custT="1"/>
      <dgm:spPr/>
      <dgm:t>
        <a:bodyPr/>
        <a:lstStyle/>
        <a:p>
          <a:endParaRPr lang="es-EC" sz="2000" b="1" noProof="0" dirty="0"/>
        </a:p>
        <a:p>
          <a:r>
            <a:rPr lang="es-EC" sz="2000" b="1" noProof="0" dirty="0"/>
            <a:t>Total partos</a:t>
          </a:r>
        </a:p>
        <a:p>
          <a:r>
            <a:rPr lang="es-EC" sz="2000" noProof="0" dirty="0"/>
            <a:t>1.303</a:t>
          </a:r>
        </a:p>
        <a:p>
          <a:endParaRPr lang="es-EC" sz="2000" noProof="0" dirty="0"/>
        </a:p>
      </dgm:t>
    </dgm:pt>
    <dgm:pt modelId="{91E712B4-4718-4AD5-904A-2630F176074A}" type="parTrans" cxnId="{1653F39F-4B3D-4533-8653-A684889444CC}">
      <dgm:prSet/>
      <dgm:spPr/>
      <dgm:t>
        <a:bodyPr/>
        <a:lstStyle/>
        <a:p>
          <a:endParaRPr lang="es-ES" sz="1600"/>
        </a:p>
      </dgm:t>
    </dgm:pt>
    <dgm:pt modelId="{35738422-2402-4C59-8EBD-2C3D4F43810C}" type="sibTrans" cxnId="{1653F39F-4B3D-4533-8653-A684889444CC}">
      <dgm:prSet/>
      <dgm:spPr/>
      <dgm:t>
        <a:bodyPr/>
        <a:lstStyle/>
        <a:p>
          <a:endParaRPr lang="es-ES" sz="1600"/>
        </a:p>
      </dgm:t>
    </dgm:pt>
    <dgm:pt modelId="{B7424D95-262E-429B-8680-E06F4FB25AB8}" type="pres">
      <dgm:prSet presAssocID="{7B952868-CC06-48BE-9B57-3852DFF9105A}" presName="linearFlow" presStyleCnt="0">
        <dgm:presLayoutVars>
          <dgm:dir/>
          <dgm:resizeHandles val="exact"/>
        </dgm:presLayoutVars>
      </dgm:prSet>
      <dgm:spPr/>
    </dgm:pt>
    <dgm:pt modelId="{F747F2B0-C3E4-4AF4-8A68-CAE255714822}" type="pres">
      <dgm:prSet presAssocID="{F96E9C48-3751-4D72-B151-144D2275031B}" presName="node" presStyleLbl="node1" presStyleIdx="0" presStyleCnt="3" custScaleX="31159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96BE666A-8B8C-4C09-910F-D8F220C26E4A}" type="pres">
      <dgm:prSet presAssocID="{66A81757-AF5E-40C4-B02F-B70621EF502D}" presName="spacerL" presStyleCnt="0"/>
      <dgm:spPr/>
    </dgm:pt>
    <dgm:pt modelId="{9FCADC6F-BE32-43A9-A5C9-243BDCC66622}" type="pres">
      <dgm:prSet presAssocID="{66A81757-AF5E-40C4-B02F-B70621EF502D}" presName="sibTrans" presStyleLbl="sibTrans2D1" presStyleIdx="0" presStyleCnt="2"/>
      <dgm:spPr/>
      <dgm:t>
        <a:bodyPr/>
        <a:lstStyle/>
        <a:p>
          <a:endParaRPr lang="es-ES"/>
        </a:p>
      </dgm:t>
    </dgm:pt>
    <dgm:pt modelId="{FC3945AE-988F-4301-ABB2-496278A50B8E}" type="pres">
      <dgm:prSet presAssocID="{66A81757-AF5E-40C4-B02F-B70621EF502D}" presName="spacerR" presStyleCnt="0"/>
      <dgm:spPr/>
    </dgm:pt>
    <dgm:pt modelId="{7FFEFBA2-1877-43D3-85B1-4100D7C6A15A}" type="pres">
      <dgm:prSet presAssocID="{D154E68D-D693-4890-9636-E467A098D25B}" presName="node" presStyleLbl="node1" presStyleIdx="1" presStyleCnt="3" custScaleX="32562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130B8D5A-78CB-469D-A93F-E723600B2546}" type="pres">
      <dgm:prSet presAssocID="{34CBEBDB-635E-440D-A105-3470AFA00AF3}" presName="spacerL" presStyleCnt="0"/>
      <dgm:spPr/>
    </dgm:pt>
    <dgm:pt modelId="{552DA95C-4A61-491D-B888-40A4DA19E1DB}" type="pres">
      <dgm:prSet presAssocID="{34CBEBDB-635E-440D-A105-3470AFA00AF3}" presName="sibTrans" presStyleLbl="sibTrans2D1" presStyleIdx="1" presStyleCnt="2"/>
      <dgm:spPr/>
      <dgm:t>
        <a:bodyPr/>
        <a:lstStyle/>
        <a:p>
          <a:endParaRPr lang="es-ES"/>
        </a:p>
      </dgm:t>
    </dgm:pt>
    <dgm:pt modelId="{DC7753A5-598B-4DC7-8288-052C6AFEDB62}" type="pres">
      <dgm:prSet presAssocID="{34CBEBDB-635E-440D-A105-3470AFA00AF3}" presName="spacerR" presStyleCnt="0"/>
      <dgm:spPr/>
    </dgm:pt>
    <dgm:pt modelId="{6096C639-7315-414B-9254-6120B1DA95B0}" type="pres">
      <dgm:prSet presAssocID="{3A88D86C-4BF8-4656-898D-8AF9ECEFE32A}" presName="node" presStyleLbl="node1" presStyleIdx="2" presStyleCnt="3" custScaleX="31458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</dgm:ptLst>
  <dgm:cxnLst>
    <dgm:cxn modelId="{B4BF66C7-1223-4BC6-A6A6-493D08C5884A}" type="presOf" srcId="{F96E9C48-3751-4D72-B151-144D2275031B}" destId="{F747F2B0-C3E4-4AF4-8A68-CAE255714822}" srcOrd="0" destOrd="0" presId="urn:microsoft.com/office/officeart/2005/8/layout/equation1"/>
    <dgm:cxn modelId="{E6854E5E-5F17-416C-A316-8E8CDDFDEA26}" srcId="{7B952868-CC06-48BE-9B57-3852DFF9105A}" destId="{F96E9C48-3751-4D72-B151-144D2275031B}" srcOrd="0" destOrd="0" parTransId="{961F7F95-A4DB-4C0F-9920-6376C1597A59}" sibTransId="{66A81757-AF5E-40C4-B02F-B70621EF502D}"/>
    <dgm:cxn modelId="{944B4F73-6F3D-4D54-8F40-7040C387CDC9}" type="presOf" srcId="{3A88D86C-4BF8-4656-898D-8AF9ECEFE32A}" destId="{6096C639-7315-414B-9254-6120B1DA95B0}" srcOrd="0" destOrd="0" presId="urn:microsoft.com/office/officeart/2005/8/layout/equation1"/>
    <dgm:cxn modelId="{680B5484-94AF-4AD4-8BD7-1F9D855FC35D}" type="presOf" srcId="{34CBEBDB-635E-440D-A105-3470AFA00AF3}" destId="{552DA95C-4A61-491D-B888-40A4DA19E1DB}" srcOrd="0" destOrd="0" presId="urn:microsoft.com/office/officeart/2005/8/layout/equation1"/>
    <dgm:cxn modelId="{1653F39F-4B3D-4533-8653-A684889444CC}" srcId="{7B952868-CC06-48BE-9B57-3852DFF9105A}" destId="{3A88D86C-4BF8-4656-898D-8AF9ECEFE32A}" srcOrd="2" destOrd="0" parTransId="{91E712B4-4718-4AD5-904A-2630F176074A}" sibTransId="{35738422-2402-4C59-8EBD-2C3D4F43810C}"/>
    <dgm:cxn modelId="{0F3E72B6-EF89-4CBE-A93C-6D83B5996F5C}" type="presOf" srcId="{66A81757-AF5E-40C4-B02F-B70621EF502D}" destId="{9FCADC6F-BE32-43A9-A5C9-243BDCC66622}" srcOrd="0" destOrd="0" presId="urn:microsoft.com/office/officeart/2005/8/layout/equation1"/>
    <dgm:cxn modelId="{B7F9EF39-8E59-4EFB-9D9F-B847208BACB7}" srcId="{7B952868-CC06-48BE-9B57-3852DFF9105A}" destId="{D154E68D-D693-4890-9636-E467A098D25B}" srcOrd="1" destOrd="0" parTransId="{95E8CB14-A54E-4812-830C-1322E343BB79}" sibTransId="{34CBEBDB-635E-440D-A105-3470AFA00AF3}"/>
    <dgm:cxn modelId="{D4DE5E60-297D-408D-A0A8-9DA98F3115AF}" type="presOf" srcId="{D154E68D-D693-4890-9636-E467A098D25B}" destId="{7FFEFBA2-1877-43D3-85B1-4100D7C6A15A}" srcOrd="0" destOrd="0" presId="urn:microsoft.com/office/officeart/2005/8/layout/equation1"/>
    <dgm:cxn modelId="{9D6E8DCA-A6F3-4B81-B7C7-18F0C2D0AA63}" type="presOf" srcId="{7B952868-CC06-48BE-9B57-3852DFF9105A}" destId="{B7424D95-262E-429B-8680-E06F4FB25AB8}" srcOrd="0" destOrd="0" presId="urn:microsoft.com/office/officeart/2005/8/layout/equation1"/>
    <dgm:cxn modelId="{A32A8B3F-06C9-448B-8B17-3B40B345C14D}" type="presParOf" srcId="{B7424D95-262E-429B-8680-E06F4FB25AB8}" destId="{F747F2B0-C3E4-4AF4-8A68-CAE255714822}" srcOrd="0" destOrd="0" presId="urn:microsoft.com/office/officeart/2005/8/layout/equation1"/>
    <dgm:cxn modelId="{9C60D000-F2D6-4859-9266-177CE49380D1}" type="presParOf" srcId="{B7424D95-262E-429B-8680-E06F4FB25AB8}" destId="{96BE666A-8B8C-4C09-910F-D8F220C26E4A}" srcOrd="1" destOrd="0" presId="urn:microsoft.com/office/officeart/2005/8/layout/equation1"/>
    <dgm:cxn modelId="{43DEED86-E562-4E09-A914-A15A3D53A2A1}" type="presParOf" srcId="{B7424D95-262E-429B-8680-E06F4FB25AB8}" destId="{9FCADC6F-BE32-43A9-A5C9-243BDCC66622}" srcOrd="2" destOrd="0" presId="urn:microsoft.com/office/officeart/2005/8/layout/equation1"/>
    <dgm:cxn modelId="{A52F1329-E5A1-442A-ABCE-B22CA27F89F7}" type="presParOf" srcId="{B7424D95-262E-429B-8680-E06F4FB25AB8}" destId="{FC3945AE-988F-4301-ABB2-496278A50B8E}" srcOrd="3" destOrd="0" presId="urn:microsoft.com/office/officeart/2005/8/layout/equation1"/>
    <dgm:cxn modelId="{4FF72730-02C0-4895-BCB7-1E8EC5EA7609}" type="presParOf" srcId="{B7424D95-262E-429B-8680-E06F4FB25AB8}" destId="{7FFEFBA2-1877-43D3-85B1-4100D7C6A15A}" srcOrd="4" destOrd="0" presId="urn:microsoft.com/office/officeart/2005/8/layout/equation1"/>
    <dgm:cxn modelId="{D93624A0-C25C-463E-B3CD-10983A5C7B23}" type="presParOf" srcId="{B7424D95-262E-429B-8680-E06F4FB25AB8}" destId="{130B8D5A-78CB-469D-A93F-E723600B2546}" srcOrd="5" destOrd="0" presId="urn:microsoft.com/office/officeart/2005/8/layout/equation1"/>
    <dgm:cxn modelId="{8B4973CD-E314-4A61-B18F-522AAB927BAE}" type="presParOf" srcId="{B7424D95-262E-429B-8680-E06F4FB25AB8}" destId="{552DA95C-4A61-491D-B888-40A4DA19E1DB}" srcOrd="6" destOrd="0" presId="urn:microsoft.com/office/officeart/2005/8/layout/equation1"/>
    <dgm:cxn modelId="{F3CE5111-CAF7-402E-A7A0-059A77DD6964}" type="presParOf" srcId="{B7424D95-262E-429B-8680-E06F4FB25AB8}" destId="{DC7753A5-598B-4DC7-8288-052C6AFEDB62}" srcOrd="7" destOrd="0" presId="urn:microsoft.com/office/officeart/2005/8/layout/equation1"/>
    <dgm:cxn modelId="{61A03F8E-6AFD-412C-B635-F31AA866465D}" type="presParOf" srcId="{B7424D95-262E-429B-8680-E06F4FB25AB8}" destId="{6096C639-7315-414B-9254-6120B1DA95B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0C5A41-92B9-435F-8FE3-9CAD5D37850B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</dgm:pt>
    <dgm:pt modelId="{3EC768AB-2B8B-420F-872C-29C3E427F43F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headEnd type="none" w="med" len="med"/>
          <a:tailEnd type="none" w="med" len="med"/>
        </a:ln>
      </dgm:spPr>
      <dgm:t>
        <a:bodyPr/>
        <a:lstStyle/>
        <a:p>
          <a:pPr algn="ctr"/>
          <a:r>
            <a:rPr lang="es-EC" sz="2800" b="1" noProof="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ABASTECIMIENTO</a:t>
          </a:r>
        </a:p>
        <a:p>
          <a:pPr algn="ctr"/>
          <a:r>
            <a:rPr lang="es-EC" sz="2800" b="1" noProof="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MEDICAMENTOS </a:t>
          </a:r>
        </a:p>
        <a:p>
          <a:pPr algn="ctr"/>
          <a:r>
            <a:rPr lang="es-EC" sz="2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72</a:t>
          </a:r>
          <a:r>
            <a:rPr lang="es-EC" sz="2800" b="1" noProof="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%</a:t>
          </a:r>
          <a:endParaRPr lang="es-ES" sz="2800" b="1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FEDB8A-C2C3-4740-826E-901FFAF3A069}" type="parTrans" cxnId="{AC30A202-CFBD-47BD-90D1-FBC5520CFD4C}">
      <dgm:prSet/>
      <dgm:spPr/>
      <dgm:t>
        <a:bodyPr/>
        <a:lstStyle/>
        <a:p>
          <a:endParaRPr lang="es-ES">
            <a:solidFill>
              <a:schemeClr val="accent5">
                <a:lumMod val="75000"/>
              </a:schemeClr>
            </a:solidFill>
          </a:endParaRPr>
        </a:p>
      </dgm:t>
    </dgm:pt>
    <dgm:pt modelId="{75031A0E-3C94-4C8E-81D7-36292B95FE59}" type="sibTrans" cxnId="{AC30A202-CFBD-47BD-90D1-FBC5520CFD4C}">
      <dgm:prSet/>
      <dgm:spPr/>
      <dgm:t>
        <a:bodyPr/>
        <a:lstStyle/>
        <a:p>
          <a:endParaRPr lang="es-ES">
            <a:solidFill>
              <a:schemeClr val="accent5">
                <a:lumMod val="75000"/>
              </a:schemeClr>
            </a:solidFill>
          </a:endParaRPr>
        </a:p>
      </dgm:t>
    </dgm:pt>
    <dgm:pt modelId="{F13EF1C7-F5F5-43CB-8AA3-60804F8C66F6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headEnd type="none" w="med" len="med"/>
          <a:tailEnd type="none" w="med" len="med"/>
        </a:ln>
      </dgm:spPr>
      <dgm:t>
        <a:bodyPr/>
        <a:lstStyle/>
        <a:p>
          <a:pPr algn="ctr"/>
          <a:r>
            <a:rPr lang="es-EC" sz="2800" b="1" noProof="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ABASTECIMIENTO</a:t>
          </a:r>
        </a:p>
        <a:p>
          <a:pPr algn="ctr"/>
          <a:r>
            <a:rPr lang="es-EC" sz="2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DISPOSITIVOS </a:t>
          </a:r>
        </a:p>
        <a:p>
          <a:pPr algn="ctr"/>
          <a:r>
            <a:rPr lang="es-EC" sz="2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73%</a:t>
          </a:r>
          <a:endParaRPr lang="es-ES" sz="2800" b="1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095F4-99DD-4AAB-AC58-49850CF69215}" type="parTrans" cxnId="{AF3CB338-BF24-41FE-BFD6-AA16F4A5408C}">
      <dgm:prSet/>
      <dgm:spPr/>
      <dgm:t>
        <a:bodyPr/>
        <a:lstStyle/>
        <a:p>
          <a:endParaRPr lang="es-ES">
            <a:solidFill>
              <a:schemeClr val="accent5">
                <a:lumMod val="75000"/>
              </a:schemeClr>
            </a:solidFill>
          </a:endParaRPr>
        </a:p>
      </dgm:t>
    </dgm:pt>
    <dgm:pt modelId="{70FBC8D4-A9E8-47DB-98D2-C427084E9825}" type="sibTrans" cxnId="{AF3CB338-BF24-41FE-BFD6-AA16F4A5408C}">
      <dgm:prSet/>
      <dgm:spPr/>
      <dgm:t>
        <a:bodyPr/>
        <a:lstStyle/>
        <a:p>
          <a:endParaRPr lang="es-ES">
            <a:solidFill>
              <a:schemeClr val="accent5">
                <a:lumMod val="75000"/>
              </a:schemeClr>
            </a:solidFill>
          </a:endParaRPr>
        </a:p>
      </dgm:t>
    </dgm:pt>
    <dgm:pt modelId="{BED335F9-2067-4A68-B3A5-827279BBC84B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headEnd type="none" w="med" len="med"/>
          <a:tailEnd type="none" w="med" len="med"/>
        </a:ln>
      </dgm:spPr>
      <dgm:t>
        <a:bodyPr/>
        <a:lstStyle/>
        <a:p>
          <a:pPr algn="l"/>
          <a:endParaRPr lang="es-ES" sz="2200" dirty="0">
            <a:solidFill>
              <a:schemeClr val="accent5">
                <a:lumMod val="75000"/>
              </a:schemeClr>
            </a:solidFill>
          </a:endParaRPr>
        </a:p>
      </dgm:t>
    </dgm:pt>
    <dgm:pt modelId="{DB5FADEB-5DB0-462C-B58E-04DA7EF3FF0D}" type="parTrans" cxnId="{25A904AB-89FB-42D3-A10C-2240E539F1E2}">
      <dgm:prSet/>
      <dgm:spPr/>
      <dgm:t>
        <a:bodyPr/>
        <a:lstStyle/>
        <a:p>
          <a:endParaRPr lang="es-ES">
            <a:solidFill>
              <a:schemeClr val="accent5">
                <a:lumMod val="75000"/>
              </a:schemeClr>
            </a:solidFill>
          </a:endParaRPr>
        </a:p>
      </dgm:t>
    </dgm:pt>
    <dgm:pt modelId="{C73ECFB6-8420-4270-8239-C30BE72593A5}" type="sibTrans" cxnId="{25A904AB-89FB-42D3-A10C-2240E539F1E2}">
      <dgm:prSet/>
      <dgm:spPr/>
      <dgm:t>
        <a:bodyPr/>
        <a:lstStyle/>
        <a:p>
          <a:endParaRPr lang="es-ES">
            <a:solidFill>
              <a:schemeClr val="accent5">
                <a:lumMod val="75000"/>
              </a:schemeClr>
            </a:solidFill>
          </a:endParaRPr>
        </a:p>
      </dgm:t>
    </dgm:pt>
    <dgm:pt modelId="{B363BE39-151A-4B11-8B17-5B0DEAF0F631}" type="pres">
      <dgm:prSet presAssocID="{B20C5A41-92B9-435F-8FE3-9CAD5D37850B}" presName="linear" presStyleCnt="0">
        <dgm:presLayoutVars>
          <dgm:dir/>
          <dgm:resizeHandles val="exact"/>
        </dgm:presLayoutVars>
      </dgm:prSet>
      <dgm:spPr/>
    </dgm:pt>
    <dgm:pt modelId="{75ED9644-EA81-44B3-96B0-0648FBFA7346}" type="pres">
      <dgm:prSet presAssocID="{3EC768AB-2B8B-420F-872C-29C3E427F43F}" presName="comp" presStyleCnt="0"/>
      <dgm:spPr/>
    </dgm:pt>
    <dgm:pt modelId="{94D639B0-1581-4A0C-8613-28E8C068F62C}" type="pres">
      <dgm:prSet presAssocID="{3EC768AB-2B8B-420F-872C-29C3E427F43F}" presName="box" presStyleLbl="node1" presStyleIdx="0" presStyleCnt="2" custLinFactNeighborX="-667" custLinFactNeighborY="1940"/>
      <dgm:spPr/>
      <dgm:t>
        <a:bodyPr/>
        <a:lstStyle/>
        <a:p>
          <a:endParaRPr lang="es-ES"/>
        </a:p>
      </dgm:t>
    </dgm:pt>
    <dgm:pt modelId="{4D134098-FDD4-48BA-BAF5-6E1712EF67EB}" type="pres">
      <dgm:prSet presAssocID="{3EC768AB-2B8B-420F-872C-29C3E427F43F}" presName="img" presStyleLbl="fgImgPlace1" presStyleIdx="0" presStyleCnt="2" custLinFactNeighborX="-1778" custLinFactNeighborY="-485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92B44BF-A1BC-4F30-AB3A-4E94E4BF227D}" type="pres">
      <dgm:prSet presAssocID="{3EC768AB-2B8B-420F-872C-29C3E427F43F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5EFE54-9E8D-45DE-A055-808D13CCFB22}" type="pres">
      <dgm:prSet presAssocID="{75031A0E-3C94-4C8E-81D7-36292B95FE59}" presName="spacer" presStyleCnt="0"/>
      <dgm:spPr/>
    </dgm:pt>
    <dgm:pt modelId="{52E70EBA-E478-4155-AA54-4F9D22D60191}" type="pres">
      <dgm:prSet presAssocID="{F13EF1C7-F5F5-43CB-8AA3-60804F8C66F6}" presName="comp" presStyleCnt="0"/>
      <dgm:spPr/>
    </dgm:pt>
    <dgm:pt modelId="{CFEB8064-44B2-4744-8444-B9603F8861C3}" type="pres">
      <dgm:prSet presAssocID="{F13EF1C7-F5F5-43CB-8AA3-60804F8C66F6}" presName="box" presStyleLbl="node1" presStyleIdx="1" presStyleCnt="2"/>
      <dgm:spPr/>
      <dgm:t>
        <a:bodyPr/>
        <a:lstStyle/>
        <a:p>
          <a:endParaRPr lang="es-ES"/>
        </a:p>
      </dgm:t>
    </dgm:pt>
    <dgm:pt modelId="{8CCA51B0-A723-4D6E-96B5-21CD4CF29972}" type="pres">
      <dgm:prSet presAssocID="{F13EF1C7-F5F5-43CB-8AA3-60804F8C66F6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3D51E3D-5A97-4CEE-A8B2-7836B0C24CA3}" type="pres">
      <dgm:prSet presAssocID="{F13EF1C7-F5F5-43CB-8AA3-60804F8C66F6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F3CB338-BF24-41FE-BFD6-AA16F4A5408C}" srcId="{B20C5A41-92B9-435F-8FE3-9CAD5D37850B}" destId="{F13EF1C7-F5F5-43CB-8AA3-60804F8C66F6}" srcOrd="1" destOrd="0" parTransId="{49E095F4-99DD-4AAB-AC58-49850CF69215}" sibTransId="{70FBC8D4-A9E8-47DB-98D2-C427084E9825}"/>
    <dgm:cxn modelId="{D4DD8382-4D29-4038-8923-0ABB4E8C387B}" type="presOf" srcId="{3EC768AB-2B8B-420F-872C-29C3E427F43F}" destId="{C92B44BF-A1BC-4F30-AB3A-4E94E4BF227D}" srcOrd="1" destOrd="0" presId="urn:microsoft.com/office/officeart/2005/8/layout/vList4"/>
    <dgm:cxn modelId="{C8DFEB6B-5962-4A01-80AA-63F611FCD214}" type="presOf" srcId="{F13EF1C7-F5F5-43CB-8AA3-60804F8C66F6}" destId="{83D51E3D-5A97-4CEE-A8B2-7836B0C24CA3}" srcOrd="1" destOrd="0" presId="urn:microsoft.com/office/officeart/2005/8/layout/vList4"/>
    <dgm:cxn modelId="{F2BAAFAC-F61C-4927-BD1F-2D17026E1039}" type="presOf" srcId="{BED335F9-2067-4A68-B3A5-827279BBC84B}" destId="{CFEB8064-44B2-4744-8444-B9603F8861C3}" srcOrd="0" destOrd="1" presId="urn:microsoft.com/office/officeart/2005/8/layout/vList4"/>
    <dgm:cxn modelId="{43439141-190A-40B7-9CAF-A8C8CBD14CDF}" type="presOf" srcId="{BED335F9-2067-4A68-B3A5-827279BBC84B}" destId="{83D51E3D-5A97-4CEE-A8B2-7836B0C24CA3}" srcOrd="1" destOrd="1" presId="urn:microsoft.com/office/officeart/2005/8/layout/vList4"/>
    <dgm:cxn modelId="{0FAD97E5-BB55-40BA-B0C8-6812A24964B4}" type="presOf" srcId="{B20C5A41-92B9-435F-8FE3-9CAD5D37850B}" destId="{B363BE39-151A-4B11-8B17-5B0DEAF0F631}" srcOrd="0" destOrd="0" presId="urn:microsoft.com/office/officeart/2005/8/layout/vList4"/>
    <dgm:cxn modelId="{25A904AB-89FB-42D3-A10C-2240E539F1E2}" srcId="{F13EF1C7-F5F5-43CB-8AA3-60804F8C66F6}" destId="{BED335F9-2067-4A68-B3A5-827279BBC84B}" srcOrd="0" destOrd="0" parTransId="{DB5FADEB-5DB0-462C-B58E-04DA7EF3FF0D}" sibTransId="{C73ECFB6-8420-4270-8239-C30BE72593A5}"/>
    <dgm:cxn modelId="{2C08C66C-50B2-4942-8319-50CF444169A6}" type="presOf" srcId="{3EC768AB-2B8B-420F-872C-29C3E427F43F}" destId="{94D639B0-1581-4A0C-8613-28E8C068F62C}" srcOrd="0" destOrd="0" presId="urn:microsoft.com/office/officeart/2005/8/layout/vList4"/>
    <dgm:cxn modelId="{E501A604-75BE-43BF-9763-401C370513C5}" type="presOf" srcId="{F13EF1C7-F5F5-43CB-8AA3-60804F8C66F6}" destId="{CFEB8064-44B2-4744-8444-B9603F8861C3}" srcOrd="0" destOrd="0" presId="urn:microsoft.com/office/officeart/2005/8/layout/vList4"/>
    <dgm:cxn modelId="{AC30A202-CFBD-47BD-90D1-FBC5520CFD4C}" srcId="{B20C5A41-92B9-435F-8FE3-9CAD5D37850B}" destId="{3EC768AB-2B8B-420F-872C-29C3E427F43F}" srcOrd="0" destOrd="0" parTransId="{5AFEDB8A-C2C3-4740-826E-901FFAF3A069}" sibTransId="{75031A0E-3C94-4C8E-81D7-36292B95FE59}"/>
    <dgm:cxn modelId="{9949E636-4E27-4ACC-AF36-BDB42B17D37D}" type="presParOf" srcId="{B363BE39-151A-4B11-8B17-5B0DEAF0F631}" destId="{75ED9644-EA81-44B3-96B0-0648FBFA7346}" srcOrd="0" destOrd="0" presId="urn:microsoft.com/office/officeart/2005/8/layout/vList4"/>
    <dgm:cxn modelId="{4B2B3A54-7AE6-4150-B60A-6752F97A6D83}" type="presParOf" srcId="{75ED9644-EA81-44B3-96B0-0648FBFA7346}" destId="{94D639B0-1581-4A0C-8613-28E8C068F62C}" srcOrd="0" destOrd="0" presId="urn:microsoft.com/office/officeart/2005/8/layout/vList4"/>
    <dgm:cxn modelId="{E70A7713-23FD-48DF-A356-8D02DE201D76}" type="presParOf" srcId="{75ED9644-EA81-44B3-96B0-0648FBFA7346}" destId="{4D134098-FDD4-48BA-BAF5-6E1712EF67EB}" srcOrd="1" destOrd="0" presId="urn:microsoft.com/office/officeart/2005/8/layout/vList4"/>
    <dgm:cxn modelId="{5B81B6B3-AAEF-41BD-916D-A0BF31822E9C}" type="presParOf" srcId="{75ED9644-EA81-44B3-96B0-0648FBFA7346}" destId="{C92B44BF-A1BC-4F30-AB3A-4E94E4BF227D}" srcOrd="2" destOrd="0" presId="urn:microsoft.com/office/officeart/2005/8/layout/vList4"/>
    <dgm:cxn modelId="{63D4A6D3-C525-407B-A018-18A632C7590E}" type="presParOf" srcId="{B363BE39-151A-4B11-8B17-5B0DEAF0F631}" destId="{4F5EFE54-9E8D-45DE-A055-808D13CCFB22}" srcOrd="1" destOrd="0" presId="urn:microsoft.com/office/officeart/2005/8/layout/vList4"/>
    <dgm:cxn modelId="{418E05FE-3FE6-426E-8007-4AB97BAB292C}" type="presParOf" srcId="{B363BE39-151A-4B11-8B17-5B0DEAF0F631}" destId="{52E70EBA-E478-4155-AA54-4F9D22D60191}" srcOrd="2" destOrd="0" presId="urn:microsoft.com/office/officeart/2005/8/layout/vList4"/>
    <dgm:cxn modelId="{34C2BDC3-CDC9-43A9-A1CC-80DC48A2C5E4}" type="presParOf" srcId="{52E70EBA-E478-4155-AA54-4F9D22D60191}" destId="{CFEB8064-44B2-4744-8444-B9603F8861C3}" srcOrd="0" destOrd="0" presId="urn:microsoft.com/office/officeart/2005/8/layout/vList4"/>
    <dgm:cxn modelId="{03F26A6C-E2CC-441A-86F1-B54867212C89}" type="presParOf" srcId="{52E70EBA-E478-4155-AA54-4F9D22D60191}" destId="{8CCA51B0-A723-4D6E-96B5-21CD4CF29972}" srcOrd="1" destOrd="0" presId="urn:microsoft.com/office/officeart/2005/8/layout/vList4"/>
    <dgm:cxn modelId="{CAD2A821-AD98-4041-A51A-1B71167BCBB3}" type="presParOf" srcId="{52E70EBA-E478-4155-AA54-4F9D22D60191}" destId="{83D51E3D-5A97-4CEE-A8B2-7836B0C24CA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C374638-74F1-4E19-91F0-FC869B4734F5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9CF97FF4-53BC-455E-8080-26488564B9D2}">
      <dgm:prSet phldrT="[Texto]" custT="1"/>
      <dgm:spPr/>
      <dgm:t>
        <a:bodyPr/>
        <a:lstStyle/>
        <a:p>
          <a:pPr algn="ctr"/>
          <a:r>
            <a:rPr lang="es-EC" sz="2000" b="1" noProof="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98.89% de Ejecución Presupuestaria</a:t>
          </a:r>
        </a:p>
      </dgm:t>
    </dgm:pt>
    <dgm:pt modelId="{6AB54C99-B9C1-4BA4-8DB7-A70B7847920D}" type="parTrans" cxnId="{1D992EC1-C010-496C-B063-09EA6F50299A}">
      <dgm:prSet/>
      <dgm:spPr/>
      <dgm:t>
        <a:bodyPr/>
        <a:lstStyle/>
        <a:p>
          <a:endParaRPr lang="es-EC"/>
        </a:p>
      </dgm:t>
    </dgm:pt>
    <dgm:pt modelId="{22A611DF-8907-4626-8422-B7F17C554200}" type="sibTrans" cxnId="{1D992EC1-C010-496C-B063-09EA6F50299A}">
      <dgm:prSet/>
      <dgm:spPr/>
      <dgm:t>
        <a:bodyPr/>
        <a:lstStyle/>
        <a:p>
          <a:endParaRPr lang="es-EC"/>
        </a:p>
      </dgm:t>
    </dgm:pt>
    <dgm:pt modelId="{E15431AF-1CB2-48E2-9897-B47E44A04594}">
      <dgm:prSet/>
      <dgm:spPr/>
      <dgm:t>
        <a:bodyPr/>
        <a:lstStyle/>
        <a:p>
          <a:pPr algn="ctr">
            <a:buFontTx/>
            <a:buNone/>
          </a:pPr>
          <a:endParaRPr lang="es-EC" sz="1400" noProof="0" dirty="0"/>
        </a:p>
      </dgm:t>
    </dgm:pt>
    <dgm:pt modelId="{629AC1AC-27DA-4EE8-9297-3175927EA010}" type="parTrans" cxnId="{515C9264-6C80-41C7-BFEE-34327F974758}">
      <dgm:prSet/>
      <dgm:spPr/>
      <dgm:t>
        <a:bodyPr/>
        <a:lstStyle/>
        <a:p>
          <a:endParaRPr lang="es-EC"/>
        </a:p>
      </dgm:t>
    </dgm:pt>
    <dgm:pt modelId="{6A78659A-4817-4A89-AE36-4ADF6FCEEEF6}" type="sibTrans" cxnId="{515C9264-6C80-41C7-BFEE-34327F974758}">
      <dgm:prSet/>
      <dgm:spPr/>
      <dgm:t>
        <a:bodyPr/>
        <a:lstStyle/>
        <a:p>
          <a:endParaRPr lang="es-EC"/>
        </a:p>
      </dgm:t>
    </dgm:pt>
    <dgm:pt modelId="{B24392EA-92F1-4D72-BC75-6D800805ABAE}">
      <dgm:prSet phldrT="[Texto]"/>
      <dgm:spPr>
        <a:solidFill>
          <a:srgbClr val="9966FF"/>
        </a:solidFill>
      </dgm:spPr>
      <dgm:t>
        <a:bodyPr/>
        <a:lstStyle/>
        <a:p>
          <a:pPr algn="ctr"/>
          <a:r>
            <a:rPr lang="es-EC" b="1" noProof="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Devengado</a:t>
          </a:r>
        </a:p>
        <a:p>
          <a:pPr algn="ctr"/>
          <a:r>
            <a:rPr lang="es-EC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rPr>
            <a:t>18,714,283.09</a:t>
          </a:r>
          <a:endParaRPr lang="es-EC" b="1" noProof="0" dirty="0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229FDF-0B02-4898-9590-FE26A0860B13}" type="parTrans" cxnId="{7CCCD4D5-2101-42D3-848C-B803A632571C}">
      <dgm:prSet/>
      <dgm:spPr/>
      <dgm:t>
        <a:bodyPr/>
        <a:lstStyle/>
        <a:p>
          <a:endParaRPr lang="es-EC"/>
        </a:p>
      </dgm:t>
    </dgm:pt>
    <dgm:pt modelId="{2C4B0D61-24F4-4D4F-9251-D29DA5871343}" type="sibTrans" cxnId="{7CCCD4D5-2101-42D3-848C-B803A632571C}">
      <dgm:prSet/>
      <dgm:spPr/>
      <dgm:t>
        <a:bodyPr/>
        <a:lstStyle/>
        <a:p>
          <a:endParaRPr lang="es-EC"/>
        </a:p>
      </dgm:t>
    </dgm:pt>
    <dgm:pt modelId="{E2E00562-533B-401C-8413-DDA75958892C}" type="pres">
      <dgm:prSet presAssocID="{EC374638-74F1-4E19-91F0-FC869B4734F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E0FC331A-73E2-43ED-AABC-065A5E5A53C5}" type="pres">
      <dgm:prSet presAssocID="{EC374638-74F1-4E19-91F0-FC869B4734F5}" presName="Name1" presStyleCnt="0"/>
      <dgm:spPr/>
    </dgm:pt>
    <dgm:pt modelId="{4B4E3CD3-87D8-440E-820C-EED7D253D69F}" type="pres">
      <dgm:prSet presAssocID="{EC374638-74F1-4E19-91F0-FC869B4734F5}" presName="cycle" presStyleCnt="0"/>
      <dgm:spPr/>
    </dgm:pt>
    <dgm:pt modelId="{C10E075B-A232-494B-97BA-492E73B2DEE6}" type="pres">
      <dgm:prSet presAssocID="{EC374638-74F1-4E19-91F0-FC869B4734F5}" presName="srcNode" presStyleLbl="node1" presStyleIdx="0" presStyleCnt="2"/>
      <dgm:spPr/>
    </dgm:pt>
    <dgm:pt modelId="{F6F8DE24-9B70-4E96-898F-F08C6DB86252}" type="pres">
      <dgm:prSet presAssocID="{EC374638-74F1-4E19-91F0-FC869B4734F5}" presName="conn" presStyleLbl="parChTrans1D2" presStyleIdx="0" presStyleCnt="1" custLinFactNeighborX="1323" custLinFactNeighborY="1924"/>
      <dgm:spPr/>
      <dgm:t>
        <a:bodyPr/>
        <a:lstStyle/>
        <a:p>
          <a:endParaRPr lang="es-ES"/>
        </a:p>
      </dgm:t>
    </dgm:pt>
    <dgm:pt modelId="{3D6D280A-CE97-4F3C-B618-428334F64A7A}" type="pres">
      <dgm:prSet presAssocID="{EC374638-74F1-4E19-91F0-FC869B4734F5}" presName="extraNode" presStyleLbl="node1" presStyleIdx="0" presStyleCnt="2"/>
      <dgm:spPr/>
    </dgm:pt>
    <dgm:pt modelId="{07F00641-1D12-4EE1-9B89-D401947B84A8}" type="pres">
      <dgm:prSet presAssocID="{EC374638-74F1-4E19-91F0-FC869B4734F5}" presName="dstNode" presStyleLbl="node1" presStyleIdx="0" presStyleCnt="2"/>
      <dgm:spPr/>
    </dgm:pt>
    <dgm:pt modelId="{8D86419F-DAB4-48E5-B0CA-C335A5461310}" type="pres">
      <dgm:prSet presAssocID="{9CF97FF4-53BC-455E-8080-26488564B9D2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D97243-83CA-4E67-BE04-49643FB6B9A0}" type="pres">
      <dgm:prSet presAssocID="{9CF97FF4-53BC-455E-8080-26488564B9D2}" presName="accent_1" presStyleCnt="0"/>
      <dgm:spPr/>
    </dgm:pt>
    <dgm:pt modelId="{773A3A2A-301C-43BA-9BE4-E9281067C502}" type="pres">
      <dgm:prSet presAssocID="{9CF97FF4-53BC-455E-8080-26488564B9D2}" presName="accentRepeatNode" presStyleLbl="solidFgAcc1" presStyleIdx="0" presStyleCnt="2" custLinFactNeighborX="-7858" custLinFactNeighborY="-268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0108EF1-ACEC-47E8-8815-09973DA407E4}" type="pres">
      <dgm:prSet presAssocID="{B24392EA-92F1-4D72-BC75-6D800805ABAE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4F8088-229D-49EC-B289-0707448B1E27}" type="pres">
      <dgm:prSet presAssocID="{B24392EA-92F1-4D72-BC75-6D800805ABAE}" presName="accent_2" presStyleCnt="0"/>
      <dgm:spPr/>
    </dgm:pt>
    <dgm:pt modelId="{6429C0A8-30AE-42AA-9B51-F9D21761F7E2}" type="pres">
      <dgm:prSet presAssocID="{B24392EA-92F1-4D72-BC75-6D800805ABAE}" presName="accentRepeatNode" presStyleLbl="solidFgAcc1" presStyleIdx="1" presStyleCnt="2"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</dgm:spPr>
    </dgm:pt>
  </dgm:ptLst>
  <dgm:cxnLst>
    <dgm:cxn modelId="{7CCCD4D5-2101-42D3-848C-B803A632571C}" srcId="{EC374638-74F1-4E19-91F0-FC869B4734F5}" destId="{B24392EA-92F1-4D72-BC75-6D800805ABAE}" srcOrd="1" destOrd="0" parTransId="{D9229FDF-0B02-4898-9590-FE26A0860B13}" sibTransId="{2C4B0D61-24F4-4D4F-9251-D29DA5871343}"/>
    <dgm:cxn modelId="{515C9264-6C80-41C7-BFEE-34327F974758}" srcId="{9CF97FF4-53BC-455E-8080-26488564B9D2}" destId="{E15431AF-1CB2-48E2-9897-B47E44A04594}" srcOrd="0" destOrd="0" parTransId="{629AC1AC-27DA-4EE8-9297-3175927EA010}" sibTransId="{6A78659A-4817-4A89-AE36-4ADF6FCEEEF6}"/>
    <dgm:cxn modelId="{1D992EC1-C010-496C-B063-09EA6F50299A}" srcId="{EC374638-74F1-4E19-91F0-FC869B4734F5}" destId="{9CF97FF4-53BC-455E-8080-26488564B9D2}" srcOrd="0" destOrd="0" parTransId="{6AB54C99-B9C1-4BA4-8DB7-A70B7847920D}" sibTransId="{22A611DF-8907-4626-8422-B7F17C554200}"/>
    <dgm:cxn modelId="{BD0FD14C-01D7-4062-9152-1426A46F3609}" type="presOf" srcId="{6A78659A-4817-4A89-AE36-4ADF6FCEEEF6}" destId="{F6F8DE24-9B70-4E96-898F-F08C6DB86252}" srcOrd="0" destOrd="0" presId="urn:microsoft.com/office/officeart/2008/layout/VerticalCurvedList"/>
    <dgm:cxn modelId="{AA8BE143-F165-44E4-9DC4-3327661DB237}" type="presOf" srcId="{E15431AF-1CB2-48E2-9897-B47E44A04594}" destId="{8D86419F-DAB4-48E5-B0CA-C335A5461310}" srcOrd="0" destOrd="1" presId="urn:microsoft.com/office/officeart/2008/layout/VerticalCurvedList"/>
    <dgm:cxn modelId="{707AF1BF-1EB9-4D50-B879-C1619D6DDB4C}" type="presOf" srcId="{9CF97FF4-53BC-455E-8080-26488564B9D2}" destId="{8D86419F-DAB4-48E5-B0CA-C335A5461310}" srcOrd="0" destOrd="0" presId="urn:microsoft.com/office/officeart/2008/layout/VerticalCurvedList"/>
    <dgm:cxn modelId="{CD6D0785-88E3-4259-B75D-290E4C2C08CA}" type="presOf" srcId="{B24392EA-92F1-4D72-BC75-6D800805ABAE}" destId="{90108EF1-ACEC-47E8-8815-09973DA407E4}" srcOrd="0" destOrd="0" presId="urn:microsoft.com/office/officeart/2008/layout/VerticalCurvedList"/>
    <dgm:cxn modelId="{CE731494-2ADD-458E-A82A-32C8E383FF8A}" type="presOf" srcId="{EC374638-74F1-4E19-91F0-FC869B4734F5}" destId="{E2E00562-533B-401C-8413-DDA75958892C}" srcOrd="0" destOrd="0" presId="urn:microsoft.com/office/officeart/2008/layout/VerticalCurvedList"/>
    <dgm:cxn modelId="{FB1B23C1-D2EE-4428-9245-D2F274100C1A}" type="presParOf" srcId="{E2E00562-533B-401C-8413-DDA75958892C}" destId="{E0FC331A-73E2-43ED-AABC-065A5E5A53C5}" srcOrd="0" destOrd="0" presId="urn:microsoft.com/office/officeart/2008/layout/VerticalCurvedList"/>
    <dgm:cxn modelId="{328EEEBD-7E82-4455-8B7D-7A22B31FAFA5}" type="presParOf" srcId="{E0FC331A-73E2-43ED-AABC-065A5E5A53C5}" destId="{4B4E3CD3-87D8-440E-820C-EED7D253D69F}" srcOrd="0" destOrd="0" presId="urn:microsoft.com/office/officeart/2008/layout/VerticalCurvedList"/>
    <dgm:cxn modelId="{2AEF299D-1D63-46D5-AFC5-60B118F983CF}" type="presParOf" srcId="{4B4E3CD3-87D8-440E-820C-EED7D253D69F}" destId="{C10E075B-A232-494B-97BA-492E73B2DEE6}" srcOrd="0" destOrd="0" presId="urn:microsoft.com/office/officeart/2008/layout/VerticalCurvedList"/>
    <dgm:cxn modelId="{F41F8F48-AF70-4D46-AC50-93618ADDFCD0}" type="presParOf" srcId="{4B4E3CD3-87D8-440E-820C-EED7D253D69F}" destId="{F6F8DE24-9B70-4E96-898F-F08C6DB86252}" srcOrd="1" destOrd="0" presId="urn:microsoft.com/office/officeart/2008/layout/VerticalCurvedList"/>
    <dgm:cxn modelId="{64D95F29-B799-400A-B70D-86B26E86349F}" type="presParOf" srcId="{4B4E3CD3-87D8-440E-820C-EED7D253D69F}" destId="{3D6D280A-CE97-4F3C-B618-428334F64A7A}" srcOrd="2" destOrd="0" presId="urn:microsoft.com/office/officeart/2008/layout/VerticalCurvedList"/>
    <dgm:cxn modelId="{CF3C27A8-AD1B-4691-B9E8-5FF95254139A}" type="presParOf" srcId="{4B4E3CD3-87D8-440E-820C-EED7D253D69F}" destId="{07F00641-1D12-4EE1-9B89-D401947B84A8}" srcOrd="3" destOrd="0" presId="urn:microsoft.com/office/officeart/2008/layout/VerticalCurvedList"/>
    <dgm:cxn modelId="{AC1F122F-8037-438F-BBE0-D6ED5FC76EC0}" type="presParOf" srcId="{E0FC331A-73E2-43ED-AABC-065A5E5A53C5}" destId="{8D86419F-DAB4-48E5-B0CA-C335A5461310}" srcOrd="1" destOrd="0" presId="urn:microsoft.com/office/officeart/2008/layout/VerticalCurvedList"/>
    <dgm:cxn modelId="{7B63823D-C422-4229-A234-55FCDBBEC1DC}" type="presParOf" srcId="{E0FC331A-73E2-43ED-AABC-065A5E5A53C5}" destId="{F3D97243-83CA-4E67-BE04-49643FB6B9A0}" srcOrd="2" destOrd="0" presId="urn:microsoft.com/office/officeart/2008/layout/VerticalCurvedList"/>
    <dgm:cxn modelId="{52F31DFF-430F-42A7-A72C-746FD4E1C18C}" type="presParOf" srcId="{F3D97243-83CA-4E67-BE04-49643FB6B9A0}" destId="{773A3A2A-301C-43BA-9BE4-E9281067C502}" srcOrd="0" destOrd="0" presId="urn:microsoft.com/office/officeart/2008/layout/VerticalCurvedList"/>
    <dgm:cxn modelId="{402808D1-59FC-4E7D-9770-A2D36792E682}" type="presParOf" srcId="{E0FC331A-73E2-43ED-AABC-065A5E5A53C5}" destId="{90108EF1-ACEC-47E8-8815-09973DA407E4}" srcOrd="3" destOrd="0" presId="urn:microsoft.com/office/officeart/2008/layout/VerticalCurvedList"/>
    <dgm:cxn modelId="{1EFEEA46-FD59-4729-A6D7-5F6E70986BC4}" type="presParOf" srcId="{E0FC331A-73E2-43ED-AABC-065A5E5A53C5}" destId="{2A4F8088-229D-49EC-B289-0707448B1E27}" srcOrd="4" destOrd="0" presId="urn:microsoft.com/office/officeart/2008/layout/VerticalCurvedList"/>
    <dgm:cxn modelId="{E7252685-7913-4CE4-8C55-B624DEA21652}" type="presParOf" srcId="{2A4F8088-229D-49EC-B289-0707448B1E27}" destId="{6429C0A8-30AE-42AA-9B51-F9D21761F7E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9757803-4427-4B1C-B9FB-ED25DFF7217E}" type="doc">
      <dgm:prSet loTypeId="urn:microsoft.com/office/officeart/2005/8/layout/equation2" loCatId="process" qsTypeId="urn:microsoft.com/office/officeart/2005/8/quickstyle/simple1" qsCatId="simple" csTypeId="urn:microsoft.com/office/officeart/2005/8/colors/colorful4" csCatId="colorful" phldr="1"/>
      <dgm:spPr/>
    </dgm:pt>
    <dgm:pt modelId="{1BACF75D-BB2C-4BB3-A1D7-EDDCDB6471AC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Adquisiciones de Medicamentos Dispositivos Médicos</a:t>
          </a:r>
        </a:p>
        <a:p>
          <a:endParaRPr lang="es-ES" sz="1600" b="1" dirty="0"/>
        </a:p>
      </dgm:t>
    </dgm:pt>
    <dgm:pt modelId="{9AA022AA-3855-4C0E-8BFF-9CE2361953B3}" type="parTrans" cxnId="{CEC40DE9-3D59-4DB6-BA9B-811D2F00A736}">
      <dgm:prSet/>
      <dgm:spPr/>
      <dgm:t>
        <a:bodyPr/>
        <a:lstStyle/>
        <a:p>
          <a:endParaRPr lang="es-ES"/>
        </a:p>
      </dgm:t>
    </dgm:pt>
    <dgm:pt modelId="{DEF18FB8-CDD2-414B-BCD9-9FF0F1F57019}" type="sibTrans" cxnId="{CEC40DE9-3D59-4DB6-BA9B-811D2F00A736}">
      <dgm:prSet/>
      <dgm:spPr/>
      <dgm:t>
        <a:bodyPr/>
        <a:lstStyle/>
        <a:p>
          <a:endParaRPr lang="es-ES"/>
        </a:p>
      </dgm:t>
    </dgm:pt>
    <dgm:pt modelId="{BF355F5C-2DE1-427F-88E0-7D69F8DE90D0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Servicios Externalizados </a:t>
          </a:r>
        </a:p>
      </dgm:t>
    </dgm:pt>
    <dgm:pt modelId="{C2C316D7-8279-48C0-9345-BF6A1AEA6E59}" type="parTrans" cxnId="{DA01CCDF-6C50-4461-BFA1-11C51092417B}">
      <dgm:prSet/>
      <dgm:spPr/>
      <dgm:t>
        <a:bodyPr/>
        <a:lstStyle/>
        <a:p>
          <a:endParaRPr lang="es-ES"/>
        </a:p>
      </dgm:t>
    </dgm:pt>
    <dgm:pt modelId="{8AFA94AC-CB46-4A10-85DA-618213199620}" type="sibTrans" cxnId="{DA01CCDF-6C50-4461-BFA1-11C51092417B}">
      <dgm:prSet/>
      <dgm:spPr/>
      <dgm:t>
        <a:bodyPr/>
        <a:lstStyle/>
        <a:p>
          <a:endParaRPr lang="es-ES"/>
        </a:p>
      </dgm:t>
    </dgm:pt>
    <dgm:pt modelId="{28B1B0B4-1199-4F9B-9F6C-0AFFC054271E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6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 </a:t>
          </a:r>
          <a:r>
            <a:rPr lang="es-EC" sz="1600" b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3,153,140.43 </a:t>
          </a:r>
          <a:endParaRPr lang="es-ES" sz="1600" b="1" dirty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506538-2625-4D35-988E-CED90ACE406A}" type="sibTrans" cxnId="{48111560-E6C6-471A-965E-ED8E81C1DC58}">
      <dgm:prSet/>
      <dgm:spPr/>
      <dgm:t>
        <a:bodyPr/>
        <a:lstStyle/>
        <a:p>
          <a:endParaRPr lang="es-ES"/>
        </a:p>
      </dgm:t>
    </dgm:pt>
    <dgm:pt modelId="{DCAA7809-B241-460F-AE0C-C88C28E817A2}" type="parTrans" cxnId="{48111560-E6C6-471A-965E-ED8E81C1DC58}">
      <dgm:prSet/>
      <dgm:spPr/>
      <dgm:t>
        <a:bodyPr/>
        <a:lstStyle/>
        <a:p>
          <a:endParaRPr lang="es-ES"/>
        </a:p>
      </dgm:t>
    </dgm:pt>
    <dgm:pt modelId="{0F069DFD-695F-4011-A775-36D0BBECB170}" type="pres">
      <dgm:prSet presAssocID="{39757803-4427-4B1C-B9FB-ED25DFF7217E}" presName="Name0" presStyleCnt="0">
        <dgm:presLayoutVars>
          <dgm:dir/>
          <dgm:resizeHandles val="exact"/>
        </dgm:presLayoutVars>
      </dgm:prSet>
      <dgm:spPr/>
    </dgm:pt>
    <dgm:pt modelId="{980D862C-4C97-43A6-A9A9-F40A5713C169}" type="pres">
      <dgm:prSet presAssocID="{39757803-4427-4B1C-B9FB-ED25DFF7217E}" presName="vNodes" presStyleCnt="0"/>
      <dgm:spPr/>
    </dgm:pt>
    <dgm:pt modelId="{B9A137B1-CB12-42FA-B6B6-3E3F47677747}" type="pres">
      <dgm:prSet presAssocID="{1BACF75D-BB2C-4BB3-A1D7-EDDCDB6471AC}" presName="node" presStyleLbl="node1" presStyleIdx="0" presStyleCnt="3" custScaleX="168937" custScaleY="83128" custLinFactY="-38589" custLinFactNeighborX="12506" custLinFactNeighborY="-10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AFB86309-84BF-4325-9BA5-43EF3579451A}" type="pres">
      <dgm:prSet presAssocID="{DEF18FB8-CDD2-414B-BCD9-9FF0F1F57019}" presName="spacerT" presStyleCnt="0"/>
      <dgm:spPr/>
    </dgm:pt>
    <dgm:pt modelId="{3EDA1C58-29F3-46F4-865B-97F893AD83E2}" type="pres">
      <dgm:prSet presAssocID="{DEF18FB8-CDD2-414B-BCD9-9FF0F1F57019}" presName="sibTrans" presStyleLbl="sibTrans2D1" presStyleIdx="0" presStyleCnt="2" custLinFactY="-49452" custLinFactNeighborX="21562" custLinFactNeighborY="-100000"/>
      <dgm:spPr/>
      <dgm:t>
        <a:bodyPr/>
        <a:lstStyle/>
        <a:p>
          <a:endParaRPr lang="es-ES"/>
        </a:p>
      </dgm:t>
    </dgm:pt>
    <dgm:pt modelId="{5A6DC2DC-7B44-478C-89E3-35F1170BD02C}" type="pres">
      <dgm:prSet presAssocID="{DEF18FB8-CDD2-414B-BCD9-9FF0F1F57019}" presName="spacerB" presStyleCnt="0"/>
      <dgm:spPr/>
    </dgm:pt>
    <dgm:pt modelId="{8AC6B7C9-CDD4-4459-B338-19B43DFA080E}" type="pres">
      <dgm:prSet presAssocID="{BF355F5C-2DE1-427F-88E0-7D69F8DE90D0}" presName="node" presStyleLbl="node1" presStyleIdx="1" presStyleCnt="3" custScaleX="124268" custScaleY="49246" custLinFactY="-14720" custLinFactNeighborX="16849" custLinFactNeighborY="-10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ES"/>
        </a:p>
      </dgm:t>
    </dgm:pt>
    <dgm:pt modelId="{BF3D0991-DD03-4826-97CA-2DD85353BAF0}" type="pres">
      <dgm:prSet presAssocID="{39757803-4427-4B1C-B9FB-ED25DFF7217E}" presName="sibTransLast" presStyleLbl="sibTrans2D1" presStyleIdx="1" presStyleCnt="2"/>
      <dgm:spPr/>
      <dgm:t>
        <a:bodyPr/>
        <a:lstStyle/>
        <a:p>
          <a:endParaRPr lang="es-ES"/>
        </a:p>
      </dgm:t>
    </dgm:pt>
    <dgm:pt modelId="{84BFEFF0-568B-4F63-8201-1F96B1084C07}" type="pres">
      <dgm:prSet presAssocID="{39757803-4427-4B1C-B9FB-ED25DFF7217E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FD150119-4671-4896-87D4-A54CA9D8B0F9}" type="pres">
      <dgm:prSet presAssocID="{39757803-4427-4B1C-B9FB-ED25DFF7217E}" presName="lastNode" presStyleLbl="node1" presStyleIdx="2" presStyleCnt="3" custScaleX="90652" custScaleY="61244" custLinFactNeighborX="-32693" custLinFactNeighborY="-1370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A01CCDF-6C50-4461-BFA1-11C51092417B}" srcId="{39757803-4427-4B1C-B9FB-ED25DFF7217E}" destId="{BF355F5C-2DE1-427F-88E0-7D69F8DE90D0}" srcOrd="1" destOrd="0" parTransId="{C2C316D7-8279-48C0-9345-BF6A1AEA6E59}" sibTransId="{8AFA94AC-CB46-4A10-85DA-618213199620}"/>
    <dgm:cxn modelId="{C2D20F6D-B588-43DC-ABDC-6F7F4F2EAAF8}" type="presOf" srcId="{8AFA94AC-CB46-4A10-85DA-618213199620}" destId="{BF3D0991-DD03-4826-97CA-2DD85353BAF0}" srcOrd="0" destOrd="0" presId="urn:microsoft.com/office/officeart/2005/8/layout/equation2"/>
    <dgm:cxn modelId="{48111560-E6C6-471A-965E-ED8E81C1DC58}" srcId="{39757803-4427-4B1C-B9FB-ED25DFF7217E}" destId="{28B1B0B4-1199-4F9B-9F6C-0AFFC054271E}" srcOrd="2" destOrd="0" parTransId="{DCAA7809-B241-460F-AE0C-C88C28E817A2}" sibTransId="{01506538-2625-4D35-988E-CED90ACE406A}"/>
    <dgm:cxn modelId="{88145226-3DA7-46AF-B90E-C237FDA4F1F3}" type="presOf" srcId="{28B1B0B4-1199-4F9B-9F6C-0AFFC054271E}" destId="{FD150119-4671-4896-87D4-A54CA9D8B0F9}" srcOrd="0" destOrd="0" presId="urn:microsoft.com/office/officeart/2005/8/layout/equation2"/>
    <dgm:cxn modelId="{A57520A9-C7C0-4F09-A09D-34A112BA35CB}" type="presOf" srcId="{BF355F5C-2DE1-427F-88E0-7D69F8DE90D0}" destId="{8AC6B7C9-CDD4-4459-B338-19B43DFA080E}" srcOrd="0" destOrd="0" presId="urn:microsoft.com/office/officeart/2005/8/layout/equation2"/>
    <dgm:cxn modelId="{B4D3DD4D-F61D-47CA-99C7-A654CF6ECDB0}" type="presOf" srcId="{39757803-4427-4B1C-B9FB-ED25DFF7217E}" destId="{0F069DFD-695F-4011-A775-36D0BBECB170}" srcOrd="0" destOrd="0" presId="urn:microsoft.com/office/officeart/2005/8/layout/equation2"/>
    <dgm:cxn modelId="{CEC40DE9-3D59-4DB6-BA9B-811D2F00A736}" srcId="{39757803-4427-4B1C-B9FB-ED25DFF7217E}" destId="{1BACF75D-BB2C-4BB3-A1D7-EDDCDB6471AC}" srcOrd="0" destOrd="0" parTransId="{9AA022AA-3855-4C0E-8BFF-9CE2361953B3}" sibTransId="{DEF18FB8-CDD2-414B-BCD9-9FF0F1F57019}"/>
    <dgm:cxn modelId="{D90067A9-DD0B-4123-8780-D94A7ACB6237}" type="presOf" srcId="{DEF18FB8-CDD2-414B-BCD9-9FF0F1F57019}" destId="{3EDA1C58-29F3-46F4-865B-97F893AD83E2}" srcOrd="0" destOrd="0" presId="urn:microsoft.com/office/officeart/2005/8/layout/equation2"/>
    <dgm:cxn modelId="{2B2D7CBE-7AFD-45FA-80B8-2B2EC613A7EF}" type="presOf" srcId="{8AFA94AC-CB46-4A10-85DA-618213199620}" destId="{84BFEFF0-568B-4F63-8201-1F96B1084C07}" srcOrd="1" destOrd="0" presId="urn:microsoft.com/office/officeart/2005/8/layout/equation2"/>
    <dgm:cxn modelId="{AF2E6D8F-6ADD-4087-B364-A345A5689328}" type="presOf" srcId="{1BACF75D-BB2C-4BB3-A1D7-EDDCDB6471AC}" destId="{B9A137B1-CB12-42FA-B6B6-3E3F47677747}" srcOrd="0" destOrd="0" presId="urn:microsoft.com/office/officeart/2005/8/layout/equation2"/>
    <dgm:cxn modelId="{94660153-6323-404D-8D3B-34BA030A7279}" type="presParOf" srcId="{0F069DFD-695F-4011-A775-36D0BBECB170}" destId="{980D862C-4C97-43A6-A9A9-F40A5713C169}" srcOrd="0" destOrd="0" presId="urn:microsoft.com/office/officeart/2005/8/layout/equation2"/>
    <dgm:cxn modelId="{D85D6F7E-49A6-45C1-9CAD-B2BAED7992E0}" type="presParOf" srcId="{980D862C-4C97-43A6-A9A9-F40A5713C169}" destId="{B9A137B1-CB12-42FA-B6B6-3E3F47677747}" srcOrd="0" destOrd="0" presId="urn:microsoft.com/office/officeart/2005/8/layout/equation2"/>
    <dgm:cxn modelId="{2EE73173-A3DB-4933-93DE-0EF0A308DA93}" type="presParOf" srcId="{980D862C-4C97-43A6-A9A9-F40A5713C169}" destId="{AFB86309-84BF-4325-9BA5-43EF3579451A}" srcOrd="1" destOrd="0" presId="urn:microsoft.com/office/officeart/2005/8/layout/equation2"/>
    <dgm:cxn modelId="{DC9F2E61-1DEE-4B04-A5A9-F05516DAEFA9}" type="presParOf" srcId="{980D862C-4C97-43A6-A9A9-F40A5713C169}" destId="{3EDA1C58-29F3-46F4-865B-97F893AD83E2}" srcOrd="2" destOrd="0" presId="urn:microsoft.com/office/officeart/2005/8/layout/equation2"/>
    <dgm:cxn modelId="{B62719F6-5A7F-49CA-908F-7DDF49D0BB2D}" type="presParOf" srcId="{980D862C-4C97-43A6-A9A9-F40A5713C169}" destId="{5A6DC2DC-7B44-478C-89E3-35F1170BD02C}" srcOrd="3" destOrd="0" presId="urn:microsoft.com/office/officeart/2005/8/layout/equation2"/>
    <dgm:cxn modelId="{C7B1DE74-8BBE-480E-8203-095740D4B5D8}" type="presParOf" srcId="{980D862C-4C97-43A6-A9A9-F40A5713C169}" destId="{8AC6B7C9-CDD4-4459-B338-19B43DFA080E}" srcOrd="4" destOrd="0" presId="urn:microsoft.com/office/officeart/2005/8/layout/equation2"/>
    <dgm:cxn modelId="{3249717D-0C0A-428E-8212-0498CF9922BB}" type="presParOf" srcId="{0F069DFD-695F-4011-A775-36D0BBECB170}" destId="{BF3D0991-DD03-4826-97CA-2DD85353BAF0}" srcOrd="1" destOrd="0" presId="urn:microsoft.com/office/officeart/2005/8/layout/equation2"/>
    <dgm:cxn modelId="{ADE8C85F-11E7-49EA-A630-ABE6F46C9DE9}" type="presParOf" srcId="{BF3D0991-DD03-4826-97CA-2DD85353BAF0}" destId="{84BFEFF0-568B-4F63-8201-1F96B1084C07}" srcOrd="0" destOrd="0" presId="urn:microsoft.com/office/officeart/2005/8/layout/equation2"/>
    <dgm:cxn modelId="{9B94200F-D0A1-4590-8A80-195A2E927BBD}" type="presParOf" srcId="{0F069DFD-695F-4011-A775-36D0BBECB170}" destId="{FD150119-4671-4896-87D4-A54CA9D8B0F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60D38-DEA2-4BE0-9E04-B0E1777C721F}">
      <dsp:nvSpPr>
        <dsp:cNvPr id="0" name=""/>
        <dsp:cNvSpPr/>
      </dsp:nvSpPr>
      <dsp:spPr>
        <a:xfrm>
          <a:off x="0" y="18160"/>
          <a:ext cx="10923196" cy="2195558"/>
        </a:xfrm>
        <a:prstGeom prst="roundRect">
          <a:avLst>
            <a:gd name="adj" fmla="val 10000"/>
          </a:avLst>
        </a:prstGeom>
        <a:solidFill>
          <a:srgbClr val="E5F8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Ejecución Presupuestaria de enero a diciembre 2024</a:t>
          </a:r>
          <a:endParaRPr lang="es-E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306" y="82466"/>
        <a:ext cx="10794584" cy="2066946"/>
      </dsp:txXfrm>
    </dsp:sp>
    <dsp:sp modelId="{E0AD80B1-887D-428B-AEF5-F9ACBA71FEAA}">
      <dsp:nvSpPr>
        <dsp:cNvPr id="0" name=""/>
        <dsp:cNvSpPr/>
      </dsp:nvSpPr>
      <dsp:spPr>
        <a:xfrm>
          <a:off x="0" y="2647512"/>
          <a:ext cx="2100215" cy="1612518"/>
        </a:xfrm>
        <a:prstGeom prst="roundRect">
          <a:avLst>
            <a:gd name="adj" fmla="val 10000"/>
          </a:avLst>
        </a:prstGeom>
        <a:solidFill>
          <a:srgbClr val="FFEFFA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>
              <a:effectLst/>
            </a:rPr>
            <a:t>TOTAL DE PRESUPUESTO INSTITUCIONAL CODIFICADO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>
              <a:effectLst/>
            </a:rPr>
            <a:t>$18,923,604.69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b="1" kern="1200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47229" y="2694741"/>
        <a:ext cx="2005757" cy="1518060"/>
      </dsp:txXfrm>
    </dsp:sp>
    <dsp:sp modelId="{5C5E4275-F0B9-4214-BD1B-853D4F590B94}">
      <dsp:nvSpPr>
        <dsp:cNvPr id="0" name=""/>
        <dsp:cNvSpPr/>
      </dsp:nvSpPr>
      <dsp:spPr>
        <a:xfrm>
          <a:off x="2253620" y="2567751"/>
          <a:ext cx="1591291" cy="1895512"/>
        </a:xfrm>
        <a:prstGeom prst="roundRect">
          <a:avLst>
            <a:gd name="adj" fmla="val 10000"/>
          </a:avLst>
        </a:prstGeom>
        <a:solidFill>
          <a:srgbClr val="FFEFFA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>
              <a:effectLst/>
            </a:rPr>
            <a:t>GASTO CORRIENTE PLANIFICADO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b="1" kern="1200" dirty="0">
            <a:effectLst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>
              <a:effectLst/>
            </a:rPr>
            <a:t>$15,431,030.20</a:t>
          </a:r>
          <a:endParaRPr lang="es-EC" sz="1600" b="1" kern="1200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2300227" y="2614358"/>
        <a:ext cx="1498077" cy="1802298"/>
      </dsp:txXfrm>
    </dsp:sp>
    <dsp:sp modelId="{E5FD4ACF-1470-4CD1-BB04-BC1834F439D9}">
      <dsp:nvSpPr>
        <dsp:cNvPr id="0" name=""/>
        <dsp:cNvSpPr/>
      </dsp:nvSpPr>
      <dsp:spPr>
        <a:xfrm>
          <a:off x="3742273" y="2749955"/>
          <a:ext cx="1458249" cy="1643383"/>
        </a:xfrm>
        <a:prstGeom prst="roundRect">
          <a:avLst>
            <a:gd name="adj" fmla="val 10000"/>
          </a:avLst>
        </a:prstGeom>
        <a:solidFill>
          <a:srgbClr val="FFEFFA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>
              <a:effectLst/>
            </a:rPr>
            <a:t>GASTO CORRIENTE EJECUTADO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b="1" kern="1200" dirty="0">
            <a:effectLst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>
              <a:effectLst/>
            </a:rPr>
            <a:t>$15,221,710.60</a:t>
          </a:r>
          <a:endParaRPr lang="es-EC" sz="1500" b="1" kern="1200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3784984" y="2792666"/>
        <a:ext cx="1372827" cy="1557961"/>
      </dsp:txXfrm>
    </dsp:sp>
    <dsp:sp modelId="{B6D8D984-3AE2-4E53-82A5-11058B3A8A8F}">
      <dsp:nvSpPr>
        <dsp:cNvPr id="0" name=""/>
        <dsp:cNvSpPr/>
      </dsp:nvSpPr>
      <dsp:spPr>
        <a:xfrm>
          <a:off x="5549005" y="2525454"/>
          <a:ext cx="1688140" cy="1791126"/>
        </a:xfrm>
        <a:prstGeom prst="roundRect">
          <a:avLst>
            <a:gd name="adj" fmla="val 10000"/>
          </a:avLst>
        </a:prstGeom>
        <a:solidFill>
          <a:srgbClr val="FFEFFA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>
              <a:effectLst/>
            </a:rPr>
            <a:t>GASTO DE INVERSIÓN PLANIFICADO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b="1" kern="1200" dirty="0">
            <a:effectLst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>
              <a:effectLst/>
            </a:rPr>
            <a:t>$3,492,574.49</a:t>
          </a:r>
          <a:endParaRPr lang="es-ES" sz="1500" b="1" kern="1200" dirty="0"/>
        </a:p>
      </dsp:txBody>
      <dsp:txXfrm>
        <a:off x="5598449" y="2574898"/>
        <a:ext cx="1589252" cy="1692238"/>
      </dsp:txXfrm>
    </dsp:sp>
    <dsp:sp modelId="{AEF812F6-090A-4E21-8A66-945418101898}">
      <dsp:nvSpPr>
        <dsp:cNvPr id="0" name=""/>
        <dsp:cNvSpPr/>
      </dsp:nvSpPr>
      <dsp:spPr>
        <a:xfrm>
          <a:off x="6925852" y="2694754"/>
          <a:ext cx="1688140" cy="1665588"/>
        </a:xfrm>
        <a:prstGeom prst="roundRect">
          <a:avLst>
            <a:gd name="adj" fmla="val 10000"/>
          </a:avLst>
        </a:prstGeom>
        <a:solidFill>
          <a:srgbClr val="FFEFFA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>
              <a:effectLst/>
            </a:rPr>
            <a:t>GASTO DE INVERSIÓN EJECUTADO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500" b="0" kern="1200" dirty="0">
            <a:effectLst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>
              <a:effectLst/>
            </a:rPr>
            <a:t>$3,492,572.49</a:t>
          </a:r>
          <a:endParaRPr lang="es-EC" sz="1500" b="1" kern="1200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6974635" y="2743537"/>
        <a:ext cx="1590574" cy="1568022"/>
      </dsp:txXfrm>
    </dsp:sp>
    <dsp:sp modelId="{FC4E63AC-9A4B-409D-B17D-482A84FEDC8F}">
      <dsp:nvSpPr>
        <dsp:cNvPr id="0" name=""/>
        <dsp:cNvSpPr/>
      </dsp:nvSpPr>
      <dsp:spPr>
        <a:xfrm>
          <a:off x="9123439" y="2998172"/>
          <a:ext cx="1688140" cy="1306429"/>
        </a:xfrm>
        <a:prstGeom prst="roundRect">
          <a:avLst>
            <a:gd name="adj" fmla="val 10000"/>
          </a:avLst>
        </a:prstGeom>
        <a:solidFill>
          <a:srgbClr val="FFEFFA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>
              <a:effectLst/>
            </a:rPr>
            <a:t>% EJECUCIÓN PRESUPUESTARIA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>
              <a:effectLst/>
            </a:rPr>
            <a:t>98.89%</a:t>
          </a:r>
          <a:endParaRPr lang="es-EC" sz="2400" b="1" kern="1200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9161703" y="3036436"/>
        <a:ext cx="1611612" cy="1229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917FF-3678-404F-8851-608C4DDF04DB}">
      <dsp:nvSpPr>
        <dsp:cNvPr id="0" name=""/>
        <dsp:cNvSpPr/>
      </dsp:nvSpPr>
      <dsp:spPr>
        <a:xfrm rot="5400000">
          <a:off x="-120842" y="125277"/>
          <a:ext cx="805614" cy="563930"/>
        </a:xfrm>
        <a:prstGeom prst="chevron">
          <a:avLst/>
        </a:prstGeom>
        <a:solidFill>
          <a:srgbClr val="F6FAF4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01</a:t>
          </a:r>
        </a:p>
      </dsp:txBody>
      <dsp:txXfrm rot="-5400000">
        <a:off x="0" y="286400"/>
        <a:ext cx="563930" cy="241684"/>
      </dsp:txXfrm>
    </dsp:sp>
    <dsp:sp modelId="{33513F11-940B-4CA3-BFF4-3E8A20387C60}">
      <dsp:nvSpPr>
        <dsp:cNvPr id="0" name=""/>
        <dsp:cNvSpPr/>
      </dsp:nvSpPr>
      <dsp:spPr>
        <a:xfrm rot="5400000">
          <a:off x="2898077" y="-2319636"/>
          <a:ext cx="523924" cy="5192219"/>
        </a:xfrm>
        <a:prstGeom prst="round2SameRect">
          <a:avLst/>
        </a:prstGeom>
        <a:solidFill>
          <a:srgbClr val="F8F3FB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>
              <a:latin typeface="+mn-lt"/>
            </a:rPr>
            <a:t>Protocolo de IRAG</a:t>
          </a:r>
          <a:endParaRPr lang="es-ES" sz="2000" kern="1200" dirty="0"/>
        </a:p>
      </dsp:txBody>
      <dsp:txXfrm rot="-5400000">
        <a:off x="563930" y="40087"/>
        <a:ext cx="5166643" cy="472772"/>
      </dsp:txXfrm>
    </dsp:sp>
    <dsp:sp modelId="{EAD035A2-B3A5-490E-BDD6-936EC9E8381C}">
      <dsp:nvSpPr>
        <dsp:cNvPr id="0" name=""/>
        <dsp:cNvSpPr/>
      </dsp:nvSpPr>
      <dsp:spPr>
        <a:xfrm rot="5400000">
          <a:off x="-120842" y="847012"/>
          <a:ext cx="805614" cy="563930"/>
        </a:xfrm>
        <a:prstGeom prst="chevron">
          <a:avLst/>
        </a:prstGeom>
        <a:solidFill>
          <a:srgbClr val="F6FAF4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02</a:t>
          </a:r>
        </a:p>
      </dsp:txBody>
      <dsp:txXfrm rot="-5400000">
        <a:off x="0" y="1008135"/>
        <a:ext cx="563930" cy="241684"/>
      </dsp:txXfrm>
    </dsp:sp>
    <dsp:sp modelId="{F1302274-D882-4851-96B5-6099554AA17D}">
      <dsp:nvSpPr>
        <dsp:cNvPr id="0" name=""/>
        <dsp:cNvSpPr/>
      </dsp:nvSpPr>
      <dsp:spPr>
        <a:xfrm rot="5400000">
          <a:off x="2898215" y="-1608114"/>
          <a:ext cx="523649" cy="5192219"/>
        </a:xfrm>
        <a:prstGeom prst="round2SameRect">
          <a:avLst/>
        </a:prstGeom>
        <a:solidFill>
          <a:srgbClr val="F8F3FB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>
              <a:latin typeface="+mn-lt"/>
            </a:rPr>
            <a:t>Protocolo de manejo de prematuridad.</a:t>
          </a:r>
          <a:endParaRPr lang="es-ES" sz="2000" kern="1200" dirty="0"/>
        </a:p>
      </dsp:txBody>
      <dsp:txXfrm rot="-5400000">
        <a:off x="563930" y="751733"/>
        <a:ext cx="5166657" cy="472525"/>
      </dsp:txXfrm>
    </dsp:sp>
    <dsp:sp modelId="{CD91E691-EDF6-47D0-B0FC-C31F6FB1D89B}">
      <dsp:nvSpPr>
        <dsp:cNvPr id="0" name=""/>
        <dsp:cNvSpPr/>
      </dsp:nvSpPr>
      <dsp:spPr>
        <a:xfrm rot="5400000">
          <a:off x="-120842" y="1568747"/>
          <a:ext cx="805614" cy="563930"/>
        </a:xfrm>
        <a:prstGeom prst="chevron">
          <a:avLst/>
        </a:prstGeom>
        <a:solidFill>
          <a:srgbClr val="F6FAF4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03</a:t>
          </a:r>
        </a:p>
      </dsp:txBody>
      <dsp:txXfrm rot="-5400000">
        <a:off x="0" y="1729870"/>
        <a:ext cx="563930" cy="241684"/>
      </dsp:txXfrm>
    </dsp:sp>
    <dsp:sp modelId="{A4221C6D-E196-4EEA-8904-7D920E53F526}">
      <dsp:nvSpPr>
        <dsp:cNvPr id="0" name=""/>
        <dsp:cNvSpPr/>
      </dsp:nvSpPr>
      <dsp:spPr>
        <a:xfrm rot="5400000">
          <a:off x="2898215" y="-886379"/>
          <a:ext cx="523649" cy="5192219"/>
        </a:xfrm>
        <a:prstGeom prst="round2SameRect">
          <a:avLst/>
        </a:prstGeom>
        <a:solidFill>
          <a:srgbClr val="F8F3FB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>
              <a:latin typeface="+mn-lt"/>
            </a:rPr>
            <a:t>Manejo del síndrome de dificultad respiratoria recién nacido</a:t>
          </a:r>
          <a:endParaRPr lang="es-ES" sz="2000" kern="1200" dirty="0"/>
        </a:p>
      </dsp:txBody>
      <dsp:txXfrm rot="-5400000">
        <a:off x="563930" y="1473468"/>
        <a:ext cx="5166657" cy="472525"/>
      </dsp:txXfrm>
    </dsp:sp>
    <dsp:sp modelId="{49D11212-449F-4CBF-9FF6-8C22F01FC9C6}">
      <dsp:nvSpPr>
        <dsp:cNvPr id="0" name=""/>
        <dsp:cNvSpPr/>
      </dsp:nvSpPr>
      <dsp:spPr>
        <a:xfrm rot="5400000">
          <a:off x="-120842" y="2290482"/>
          <a:ext cx="805614" cy="563930"/>
        </a:xfrm>
        <a:prstGeom prst="chevron">
          <a:avLst/>
        </a:prstGeom>
        <a:solidFill>
          <a:srgbClr val="F6FAF4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04</a:t>
          </a:r>
        </a:p>
      </dsp:txBody>
      <dsp:txXfrm rot="-5400000">
        <a:off x="0" y="2451605"/>
        <a:ext cx="563930" cy="241684"/>
      </dsp:txXfrm>
    </dsp:sp>
    <dsp:sp modelId="{4AE2CD30-7DC4-4CB7-B990-4404D1358C94}">
      <dsp:nvSpPr>
        <dsp:cNvPr id="0" name=""/>
        <dsp:cNvSpPr/>
      </dsp:nvSpPr>
      <dsp:spPr>
        <a:xfrm rot="5400000">
          <a:off x="2898215" y="-164644"/>
          <a:ext cx="523649" cy="5192219"/>
        </a:xfrm>
        <a:prstGeom prst="round2SameRect">
          <a:avLst/>
        </a:prstGeom>
        <a:solidFill>
          <a:srgbClr val="F8F3FB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>
              <a:latin typeface="+mn-lt"/>
            </a:rPr>
            <a:t>Manejo de claves obstétricas.</a:t>
          </a:r>
          <a:endParaRPr lang="es-ES" sz="2000" kern="1200" dirty="0"/>
        </a:p>
      </dsp:txBody>
      <dsp:txXfrm rot="-5400000">
        <a:off x="563930" y="2195203"/>
        <a:ext cx="5166657" cy="472525"/>
      </dsp:txXfrm>
    </dsp:sp>
    <dsp:sp modelId="{DF677B9F-8F9C-43B5-8DF2-087D22D5113A}">
      <dsp:nvSpPr>
        <dsp:cNvPr id="0" name=""/>
        <dsp:cNvSpPr/>
      </dsp:nvSpPr>
      <dsp:spPr>
        <a:xfrm rot="5400000">
          <a:off x="-120842" y="3012217"/>
          <a:ext cx="805614" cy="563930"/>
        </a:xfrm>
        <a:prstGeom prst="chevron">
          <a:avLst/>
        </a:prstGeom>
        <a:solidFill>
          <a:srgbClr val="F6FAF4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05</a:t>
          </a:r>
        </a:p>
      </dsp:txBody>
      <dsp:txXfrm rot="-5400000">
        <a:off x="0" y="3173340"/>
        <a:ext cx="563930" cy="241684"/>
      </dsp:txXfrm>
    </dsp:sp>
    <dsp:sp modelId="{DD90838E-F2E4-413F-AB3A-76E437060A28}">
      <dsp:nvSpPr>
        <dsp:cNvPr id="0" name=""/>
        <dsp:cNvSpPr/>
      </dsp:nvSpPr>
      <dsp:spPr>
        <a:xfrm rot="5400000">
          <a:off x="2898215" y="557089"/>
          <a:ext cx="523649" cy="5192219"/>
        </a:xfrm>
        <a:prstGeom prst="round2SameRect">
          <a:avLst/>
        </a:prstGeom>
        <a:solidFill>
          <a:srgbClr val="F8F3FB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>
              <a:latin typeface="+mn-lt"/>
            </a:rPr>
            <a:t>Taller sobre Reanimación  cardiopulmonar</a:t>
          </a:r>
          <a:endParaRPr lang="es-ES" sz="2000" kern="1200" dirty="0"/>
        </a:p>
      </dsp:txBody>
      <dsp:txXfrm rot="-5400000">
        <a:off x="563930" y="2916936"/>
        <a:ext cx="5166657" cy="472525"/>
      </dsp:txXfrm>
    </dsp:sp>
    <dsp:sp modelId="{468013BB-4142-4A4B-97D7-1DC7210270CF}">
      <dsp:nvSpPr>
        <dsp:cNvPr id="0" name=""/>
        <dsp:cNvSpPr/>
      </dsp:nvSpPr>
      <dsp:spPr>
        <a:xfrm rot="5400000">
          <a:off x="-120842" y="3733952"/>
          <a:ext cx="805614" cy="563930"/>
        </a:xfrm>
        <a:prstGeom prst="chevron">
          <a:avLst/>
        </a:prstGeom>
        <a:solidFill>
          <a:srgbClr val="F6FAF4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06</a:t>
          </a:r>
        </a:p>
      </dsp:txBody>
      <dsp:txXfrm rot="-5400000">
        <a:off x="0" y="3895075"/>
        <a:ext cx="563930" cy="241684"/>
      </dsp:txXfrm>
    </dsp:sp>
    <dsp:sp modelId="{60F61601-B5DE-4422-A7E7-8F37F9C747D2}">
      <dsp:nvSpPr>
        <dsp:cNvPr id="0" name=""/>
        <dsp:cNvSpPr/>
      </dsp:nvSpPr>
      <dsp:spPr>
        <a:xfrm rot="5400000">
          <a:off x="2898215" y="1278824"/>
          <a:ext cx="523649" cy="5192219"/>
        </a:xfrm>
        <a:prstGeom prst="round2SameRect">
          <a:avLst/>
        </a:prstGeom>
        <a:solidFill>
          <a:srgbClr val="F8F3FB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>
              <a:latin typeface="+mn-lt"/>
            </a:rPr>
            <a:t>Taller de suturas</a:t>
          </a:r>
          <a:endParaRPr lang="es-ES" sz="2000" kern="1200" dirty="0"/>
        </a:p>
      </dsp:txBody>
      <dsp:txXfrm rot="-5400000">
        <a:off x="563930" y="3638671"/>
        <a:ext cx="5166657" cy="472525"/>
      </dsp:txXfrm>
    </dsp:sp>
    <dsp:sp modelId="{9AFFD917-02FA-44DC-AEC5-638D1C70992E}">
      <dsp:nvSpPr>
        <dsp:cNvPr id="0" name=""/>
        <dsp:cNvSpPr/>
      </dsp:nvSpPr>
      <dsp:spPr>
        <a:xfrm rot="5400000">
          <a:off x="-120842" y="4455687"/>
          <a:ext cx="805614" cy="563930"/>
        </a:xfrm>
        <a:prstGeom prst="chevron">
          <a:avLst/>
        </a:prstGeom>
        <a:solidFill>
          <a:srgbClr val="F6FAF4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07</a:t>
          </a:r>
        </a:p>
      </dsp:txBody>
      <dsp:txXfrm rot="-5400000">
        <a:off x="0" y="4616810"/>
        <a:ext cx="563930" cy="241684"/>
      </dsp:txXfrm>
    </dsp:sp>
    <dsp:sp modelId="{AD19B769-D940-48C0-BC8C-23E95A8746CA}">
      <dsp:nvSpPr>
        <dsp:cNvPr id="0" name=""/>
        <dsp:cNvSpPr/>
      </dsp:nvSpPr>
      <dsp:spPr>
        <a:xfrm rot="5400000">
          <a:off x="2898215" y="2000559"/>
          <a:ext cx="523649" cy="5192219"/>
        </a:xfrm>
        <a:prstGeom prst="round2SameRect">
          <a:avLst/>
        </a:prstGeom>
        <a:solidFill>
          <a:srgbClr val="F8F3FB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>
              <a:latin typeface="+mn-lt"/>
            </a:rPr>
            <a:t>Taller de yeso.</a:t>
          </a:r>
          <a:endParaRPr lang="es-ES" sz="2000" kern="1200"/>
        </a:p>
      </dsp:txBody>
      <dsp:txXfrm rot="-5400000">
        <a:off x="563930" y="4360406"/>
        <a:ext cx="5166657" cy="4725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643881-B420-4A8B-9B16-0F5F1F61522B}">
      <dsp:nvSpPr>
        <dsp:cNvPr id="0" name=""/>
        <dsp:cNvSpPr/>
      </dsp:nvSpPr>
      <dsp:spPr>
        <a:xfrm>
          <a:off x="4191960" y="14449"/>
          <a:ext cx="3441950" cy="1556739"/>
        </a:xfrm>
        <a:prstGeom prst="rect">
          <a:avLst/>
        </a:prstGeom>
        <a:gradFill rotWithShape="0">
          <a:gsLst>
            <a:gs pos="100000">
              <a:srgbClr val="FFEFFA"/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/>
            <a:t>ATENCIÓN DE CONSULTA EXTERNA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/>
            <a:t>71.437 </a:t>
          </a:r>
        </a:p>
      </dsp:txBody>
      <dsp:txXfrm>
        <a:off x="4191960" y="14449"/>
        <a:ext cx="3441950" cy="1556739"/>
      </dsp:txXfrm>
    </dsp:sp>
    <dsp:sp modelId="{2B763BD8-271C-43EA-8860-96E318595E8B}">
      <dsp:nvSpPr>
        <dsp:cNvPr id="0" name=""/>
        <dsp:cNvSpPr/>
      </dsp:nvSpPr>
      <dsp:spPr>
        <a:xfrm>
          <a:off x="1741361" y="4291"/>
          <a:ext cx="2163835" cy="157475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9C691805-703C-46D7-9A94-8F22D87DA02B}">
      <dsp:nvSpPr>
        <dsp:cNvPr id="0" name=""/>
        <dsp:cNvSpPr/>
      </dsp:nvSpPr>
      <dsp:spPr>
        <a:xfrm>
          <a:off x="1743897" y="1835904"/>
          <a:ext cx="3441950" cy="1556739"/>
        </a:xfrm>
        <a:prstGeom prst="rect">
          <a:avLst/>
        </a:prstGeom>
        <a:gradFill rotWithShape="0">
          <a:gsLst>
            <a:gs pos="0">
              <a:srgbClr val="F8F3FB"/>
            </a:gs>
            <a:gs pos="78000">
              <a:srgbClr val="C9E4DA"/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/>
            <a:t>CIRUGÍAS</a:t>
          </a:r>
          <a:r>
            <a:rPr lang="es-ES" sz="3600" kern="1200" dirty="0"/>
            <a:t>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/>
            <a:t>4.198</a:t>
          </a:r>
        </a:p>
      </dsp:txBody>
      <dsp:txXfrm>
        <a:off x="1743897" y="1835904"/>
        <a:ext cx="3441950" cy="1556739"/>
      </dsp:txXfrm>
    </dsp:sp>
    <dsp:sp modelId="{C2DFC4D5-BCBA-43A1-A8B5-43A54F643386}">
      <dsp:nvSpPr>
        <dsp:cNvPr id="0" name=""/>
        <dsp:cNvSpPr/>
      </dsp:nvSpPr>
      <dsp:spPr>
        <a:xfrm>
          <a:off x="5466463" y="1788345"/>
          <a:ext cx="2153694" cy="155673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BD3E3B97-3135-458B-9693-986218E9AF0E}">
      <dsp:nvSpPr>
        <dsp:cNvPr id="0" name=""/>
        <dsp:cNvSpPr/>
      </dsp:nvSpPr>
      <dsp:spPr>
        <a:xfrm>
          <a:off x="4239103" y="3627228"/>
          <a:ext cx="3441950" cy="1556739"/>
        </a:xfrm>
        <a:prstGeom prst="rect">
          <a:avLst/>
        </a:prstGeom>
        <a:gradFill rotWithShape="0">
          <a:gsLst>
            <a:gs pos="100000">
              <a:srgbClr val="EFF6EA"/>
            </a:gs>
            <a:gs pos="5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 dirty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ATENCIONES DE EMERGENCIA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/>
            <a:t>34.704</a:t>
          </a:r>
        </a:p>
      </dsp:txBody>
      <dsp:txXfrm>
        <a:off x="4239103" y="3627228"/>
        <a:ext cx="3441950" cy="1556739"/>
      </dsp:txXfrm>
    </dsp:sp>
    <dsp:sp modelId="{C0786510-242E-4D35-8432-58DFD8362D84}">
      <dsp:nvSpPr>
        <dsp:cNvPr id="0" name=""/>
        <dsp:cNvSpPr/>
      </dsp:nvSpPr>
      <dsp:spPr>
        <a:xfrm>
          <a:off x="1690387" y="3604966"/>
          <a:ext cx="2147407" cy="155673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E8675-B21F-4A2F-B72F-F9B8AFDEB3C3}">
      <dsp:nvSpPr>
        <dsp:cNvPr id="0" name=""/>
        <dsp:cNvSpPr/>
      </dsp:nvSpPr>
      <dsp:spPr>
        <a:xfrm>
          <a:off x="2680" y="0"/>
          <a:ext cx="2810013" cy="4327812"/>
        </a:xfrm>
        <a:prstGeom prst="roundRect">
          <a:avLst>
            <a:gd name="adj" fmla="val 10000"/>
          </a:avLst>
        </a:prstGeom>
        <a:solidFill>
          <a:srgbClr val="E5F8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11.698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RAYOS X</a:t>
          </a:r>
        </a:p>
      </dsp:txBody>
      <dsp:txXfrm>
        <a:off x="2680" y="1731124"/>
        <a:ext cx="2810013" cy="1731124"/>
      </dsp:txXfrm>
    </dsp:sp>
    <dsp:sp modelId="{2CDFFA08-D341-49DF-8B75-964AA07F87E8}">
      <dsp:nvSpPr>
        <dsp:cNvPr id="0" name=""/>
        <dsp:cNvSpPr/>
      </dsp:nvSpPr>
      <dsp:spPr>
        <a:xfrm>
          <a:off x="687106" y="259668"/>
          <a:ext cx="1441161" cy="144116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0D8731-CBCD-4EE0-8106-D5252832CF0C}">
      <dsp:nvSpPr>
        <dsp:cNvPr id="0" name=""/>
        <dsp:cNvSpPr/>
      </dsp:nvSpPr>
      <dsp:spPr>
        <a:xfrm>
          <a:off x="2852118" y="0"/>
          <a:ext cx="2810013" cy="4327812"/>
        </a:xfrm>
        <a:prstGeom prst="roundRect">
          <a:avLst>
            <a:gd name="adj" fmla="val 10000"/>
          </a:avLst>
        </a:prstGeom>
        <a:solidFill>
          <a:srgbClr val="FFEFFA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3.828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ECOGRAFÍAS</a:t>
          </a:r>
          <a:r>
            <a:rPr lang="es-ES" sz="2000" kern="1200" dirty="0">
              <a:solidFill>
                <a:schemeClr val="accent5">
                  <a:lumMod val="75000"/>
                </a:schemeClr>
              </a:solidFill>
            </a:rPr>
            <a:t> </a:t>
          </a:r>
        </a:p>
      </dsp:txBody>
      <dsp:txXfrm>
        <a:off x="2852118" y="1731124"/>
        <a:ext cx="2810013" cy="1731124"/>
      </dsp:txXfrm>
    </dsp:sp>
    <dsp:sp modelId="{73C0663C-5772-495B-8C3E-FF7AA7389B29}">
      <dsp:nvSpPr>
        <dsp:cNvPr id="0" name=""/>
        <dsp:cNvSpPr/>
      </dsp:nvSpPr>
      <dsp:spPr>
        <a:xfrm>
          <a:off x="3581420" y="259668"/>
          <a:ext cx="1441161" cy="144116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9E1CE22-4A71-4767-A694-A4441E1E14E0}">
      <dsp:nvSpPr>
        <dsp:cNvPr id="0" name=""/>
        <dsp:cNvSpPr/>
      </dsp:nvSpPr>
      <dsp:spPr>
        <a:xfrm>
          <a:off x="5791308" y="0"/>
          <a:ext cx="2810013" cy="4327812"/>
        </a:xfrm>
        <a:prstGeom prst="roundRect">
          <a:avLst>
            <a:gd name="adj" fmla="val 10000"/>
          </a:avLst>
        </a:prstGeom>
        <a:solidFill>
          <a:srgbClr val="E5F8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6.331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TOMOGRAFÍAS </a:t>
          </a:r>
        </a:p>
      </dsp:txBody>
      <dsp:txXfrm>
        <a:off x="5791308" y="1731124"/>
        <a:ext cx="2810013" cy="1731124"/>
      </dsp:txXfrm>
    </dsp:sp>
    <dsp:sp modelId="{1ACEB5FE-1EA7-49FF-809F-1AAAF7E7AD67}">
      <dsp:nvSpPr>
        <dsp:cNvPr id="0" name=""/>
        <dsp:cNvSpPr/>
      </dsp:nvSpPr>
      <dsp:spPr>
        <a:xfrm>
          <a:off x="6475734" y="259668"/>
          <a:ext cx="1441161" cy="144116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04BB15A-B783-4472-B392-8BC85FD60B2F}">
      <dsp:nvSpPr>
        <dsp:cNvPr id="0" name=""/>
        <dsp:cNvSpPr/>
      </dsp:nvSpPr>
      <dsp:spPr>
        <a:xfrm>
          <a:off x="8685622" y="0"/>
          <a:ext cx="2810013" cy="4327812"/>
        </a:xfrm>
        <a:prstGeom prst="roundRect">
          <a:avLst>
            <a:gd name="adj" fmla="val 10000"/>
          </a:avLst>
        </a:prstGeom>
        <a:solidFill>
          <a:srgbClr val="E5F8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187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MAMOGRAFÍAS </a:t>
          </a:r>
        </a:p>
      </dsp:txBody>
      <dsp:txXfrm>
        <a:off x="8685622" y="1731124"/>
        <a:ext cx="2810013" cy="1731124"/>
      </dsp:txXfrm>
    </dsp:sp>
    <dsp:sp modelId="{41A601A7-08C8-4117-965D-411DAFC4A90A}">
      <dsp:nvSpPr>
        <dsp:cNvPr id="0" name=""/>
        <dsp:cNvSpPr/>
      </dsp:nvSpPr>
      <dsp:spPr>
        <a:xfrm>
          <a:off x="9370048" y="259668"/>
          <a:ext cx="1441161" cy="144116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1FA7633-3C49-4A87-9A32-757A44354E9B}">
      <dsp:nvSpPr>
        <dsp:cNvPr id="0" name=""/>
        <dsp:cNvSpPr/>
      </dsp:nvSpPr>
      <dsp:spPr>
        <a:xfrm>
          <a:off x="459932" y="3462249"/>
          <a:ext cx="10578451" cy="649171"/>
        </a:xfrm>
        <a:prstGeom prst="leftRightArrow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7F2B0-C3E4-4AF4-8A68-CAE255714822}">
      <dsp:nvSpPr>
        <dsp:cNvPr id="0" name=""/>
        <dsp:cNvSpPr/>
      </dsp:nvSpPr>
      <dsp:spPr>
        <a:xfrm>
          <a:off x="126975" y="246"/>
          <a:ext cx="2816645" cy="90394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noProof="0" dirty="0"/>
            <a:t>Parto Normal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noProof="0" dirty="0"/>
            <a:t>625</a:t>
          </a:r>
        </a:p>
      </dsp:txBody>
      <dsp:txXfrm>
        <a:off x="171102" y="44373"/>
        <a:ext cx="2728391" cy="815693"/>
      </dsp:txXfrm>
    </dsp:sp>
    <dsp:sp modelId="{9FCADC6F-BE32-43A9-A5C9-243BDCC66622}">
      <dsp:nvSpPr>
        <dsp:cNvPr id="0" name=""/>
        <dsp:cNvSpPr/>
      </dsp:nvSpPr>
      <dsp:spPr>
        <a:xfrm>
          <a:off x="3017022" y="190075"/>
          <a:ext cx="524289" cy="524289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 noProof="0" dirty="0"/>
        </a:p>
      </dsp:txBody>
      <dsp:txXfrm>
        <a:off x="3086517" y="390563"/>
        <a:ext cx="385299" cy="123313"/>
      </dsp:txXfrm>
    </dsp:sp>
    <dsp:sp modelId="{7FFEFBA2-1877-43D3-85B1-4100D7C6A15A}">
      <dsp:nvSpPr>
        <dsp:cNvPr id="0" name=""/>
        <dsp:cNvSpPr/>
      </dsp:nvSpPr>
      <dsp:spPr>
        <a:xfrm>
          <a:off x="3614712" y="246"/>
          <a:ext cx="2943433" cy="903947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noProof="0" dirty="0"/>
            <a:t>Cesárea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noProof="0" dirty="0"/>
            <a:t>678</a:t>
          </a:r>
        </a:p>
      </dsp:txBody>
      <dsp:txXfrm>
        <a:off x="3658839" y="44373"/>
        <a:ext cx="2855179" cy="815693"/>
      </dsp:txXfrm>
    </dsp:sp>
    <dsp:sp modelId="{552DA95C-4A61-491D-B888-40A4DA19E1DB}">
      <dsp:nvSpPr>
        <dsp:cNvPr id="0" name=""/>
        <dsp:cNvSpPr/>
      </dsp:nvSpPr>
      <dsp:spPr>
        <a:xfrm>
          <a:off x="6631546" y="190075"/>
          <a:ext cx="524289" cy="524289"/>
        </a:xfrm>
        <a:prstGeom prst="mathEqual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noProof="0" dirty="0"/>
        </a:p>
      </dsp:txBody>
      <dsp:txXfrm>
        <a:off x="6701041" y="298079"/>
        <a:ext cx="385299" cy="308281"/>
      </dsp:txXfrm>
    </dsp:sp>
    <dsp:sp modelId="{6096C639-7315-414B-9254-6120B1DA95B0}">
      <dsp:nvSpPr>
        <dsp:cNvPr id="0" name=""/>
        <dsp:cNvSpPr/>
      </dsp:nvSpPr>
      <dsp:spPr>
        <a:xfrm>
          <a:off x="7229236" y="246"/>
          <a:ext cx="2843700" cy="903947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b="1" kern="1200" noProof="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noProof="0" dirty="0"/>
            <a:t>Total partos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noProof="0" dirty="0"/>
            <a:t>1.303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noProof="0" dirty="0"/>
        </a:p>
      </dsp:txBody>
      <dsp:txXfrm>
        <a:off x="7273363" y="44373"/>
        <a:ext cx="2755446" cy="8156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639B0-1581-4A0C-8613-28E8C068F62C}">
      <dsp:nvSpPr>
        <dsp:cNvPr id="0" name=""/>
        <dsp:cNvSpPr/>
      </dsp:nvSpPr>
      <dsp:spPr>
        <a:xfrm>
          <a:off x="0" y="42032"/>
          <a:ext cx="5911872" cy="216660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noProof="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ABASTECIMIENTO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noProof="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MEDICAMENTOS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72</a:t>
          </a:r>
          <a:r>
            <a:rPr lang="es-EC" sz="2800" b="1" kern="1200" noProof="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%</a:t>
          </a:r>
          <a:endParaRPr lang="es-ES" sz="2800" b="1" kern="1200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99034" y="42032"/>
        <a:ext cx="4512837" cy="2166603"/>
      </dsp:txXfrm>
    </dsp:sp>
    <dsp:sp modelId="{4D134098-FDD4-48BA-BAF5-6E1712EF67EB}">
      <dsp:nvSpPr>
        <dsp:cNvPr id="0" name=""/>
        <dsp:cNvSpPr/>
      </dsp:nvSpPr>
      <dsp:spPr>
        <a:xfrm>
          <a:off x="195637" y="132578"/>
          <a:ext cx="1182374" cy="17332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EB8064-44B2-4744-8444-B9603F8861C3}">
      <dsp:nvSpPr>
        <dsp:cNvPr id="0" name=""/>
        <dsp:cNvSpPr/>
      </dsp:nvSpPr>
      <dsp:spPr>
        <a:xfrm>
          <a:off x="0" y="2383264"/>
          <a:ext cx="5911872" cy="216660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noProof="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ABASTECIMIENTO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DISPOSITIVOS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73%</a:t>
          </a:r>
          <a:endParaRPr lang="es-ES" sz="2800" b="1" kern="1200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2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399034" y="2383264"/>
        <a:ext cx="4512837" cy="2166603"/>
      </dsp:txXfrm>
    </dsp:sp>
    <dsp:sp modelId="{8CCA51B0-A723-4D6E-96B5-21CD4CF29972}">
      <dsp:nvSpPr>
        <dsp:cNvPr id="0" name=""/>
        <dsp:cNvSpPr/>
      </dsp:nvSpPr>
      <dsp:spPr>
        <a:xfrm>
          <a:off x="216660" y="2599924"/>
          <a:ext cx="1182374" cy="17332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8DE24-9B70-4E96-898F-F08C6DB86252}">
      <dsp:nvSpPr>
        <dsp:cNvPr id="0" name=""/>
        <dsp:cNvSpPr/>
      </dsp:nvSpPr>
      <dsp:spPr>
        <a:xfrm>
          <a:off x="-2635808" y="-353699"/>
          <a:ext cx="3215875" cy="3215875"/>
        </a:xfrm>
        <a:prstGeom prst="blockArc">
          <a:avLst>
            <a:gd name="adj1" fmla="val 18900000"/>
            <a:gd name="adj2" fmla="val 2700000"/>
            <a:gd name="adj3" fmla="val 672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86419F-DAB4-48E5-B0CA-C335A5461310}">
      <dsp:nvSpPr>
        <dsp:cNvPr id="0" name=""/>
        <dsp:cNvSpPr/>
      </dsp:nvSpPr>
      <dsp:spPr>
        <a:xfrm>
          <a:off x="438372" y="340682"/>
          <a:ext cx="4423719" cy="68126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40758" tIns="50800" rIns="50800" bIns="508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noProof="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98.89% de Ejecución Presupuestaria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endParaRPr lang="es-EC" sz="1400" kern="1200" noProof="0" dirty="0"/>
        </a:p>
      </dsp:txBody>
      <dsp:txXfrm>
        <a:off x="438372" y="340682"/>
        <a:ext cx="4423719" cy="681269"/>
      </dsp:txXfrm>
    </dsp:sp>
    <dsp:sp modelId="{773A3A2A-301C-43BA-9BE4-E9281067C502}">
      <dsp:nvSpPr>
        <dsp:cNvPr id="0" name=""/>
        <dsp:cNvSpPr/>
      </dsp:nvSpPr>
      <dsp:spPr>
        <a:xfrm>
          <a:off x="0" y="232692"/>
          <a:ext cx="851586" cy="85158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08EF1-ACEC-47E8-8815-09973DA407E4}">
      <dsp:nvSpPr>
        <dsp:cNvPr id="0" name=""/>
        <dsp:cNvSpPr/>
      </dsp:nvSpPr>
      <dsp:spPr>
        <a:xfrm>
          <a:off x="438372" y="1362777"/>
          <a:ext cx="4423719" cy="681269"/>
        </a:xfrm>
        <a:prstGeom prst="rect">
          <a:avLst/>
        </a:prstGeom>
        <a:solidFill>
          <a:srgbClr val="9966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40758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noProof="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Devengado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rPr>
            <a:t>18,714,283.09</a:t>
          </a:r>
          <a:endParaRPr lang="es-EC" sz="1800" b="1" kern="1200" noProof="0" dirty="0">
            <a:solidFill>
              <a:schemeClr val="tx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8372" y="1362777"/>
        <a:ext cx="4423719" cy="681269"/>
      </dsp:txXfrm>
    </dsp:sp>
    <dsp:sp modelId="{6429C0A8-30AE-42AA-9B51-F9D21761F7E2}">
      <dsp:nvSpPr>
        <dsp:cNvPr id="0" name=""/>
        <dsp:cNvSpPr/>
      </dsp:nvSpPr>
      <dsp:spPr>
        <a:xfrm>
          <a:off x="12579" y="1277618"/>
          <a:ext cx="851586" cy="851586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137B1-CB12-42FA-B6B6-3E3F47677747}">
      <dsp:nvSpPr>
        <dsp:cNvPr id="0" name=""/>
        <dsp:cNvSpPr/>
      </dsp:nvSpPr>
      <dsp:spPr>
        <a:xfrm>
          <a:off x="138165" y="893161"/>
          <a:ext cx="1853085" cy="911838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Adquisiciones de Medicamentos Dispositivos Médicos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1" kern="1200" dirty="0"/>
        </a:p>
      </dsp:txBody>
      <dsp:txXfrm>
        <a:off x="182677" y="937673"/>
        <a:ext cx="1764061" cy="822814"/>
      </dsp:txXfrm>
    </dsp:sp>
    <dsp:sp modelId="{3EDA1C58-29F3-46F4-865B-97F893AD83E2}">
      <dsp:nvSpPr>
        <dsp:cNvPr id="0" name=""/>
        <dsp:cNvSpPr/>
      </dsp:nvSpPr>
      <dsp:spPr>
        <a:xfrm>
          <a:off x="746604" y="2002738"/>
          <a:ext cx="636207" cy="636207"/>
        </a:xfrm>
        <a:prstGeom prst="mathPlu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>
        <a:off x="830933" y="2246024"/>
        <a:ext cx="467549" cy="149635"/>
      </dsp:txXfrm>
    </dsp:sp>
    <dsp:sp modelId="{8AC6B7C9-CDD4-4459-B338-19B43DFA080E}">
      <dsp:nvSpPr>
        <dsp:cNvPr id="0" name=""/>
        <dsp:cNvSpPr/>
      </dsp:nvSpPr>
      <dsp:spPr>
        <a:xfrm>
          <a:off x="430793" y="2881167"/>
          <a:ext cx="1363107" cy="540183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Servicios Externalizados </a:t>
          </a:r>
        </a:p>
      </dsp:txBody>
      <dsp:txXfrm>
        <a:off x="457163" y="2907537"/>
        <a:ext cx="1310367" cy="487443"/>
      </dsp:txXfrm>
    </dsp:sp>
    <dsp:sp modelId="{BF3D0991-DD03-4826-97CA-2DD85353BAF0}">
      <dsp:nvSpPr>
        <dsp:cNvPr id="0" name=""/>
        <dsp:cNvSpPr/>
      </dsp:nvSpPr>
      <dsp:spPr>
        <a:xfrm rot="124628">
          <a:off x="2068004" y="1992574"/>
          <a:ext cx="162938" cy="408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2068020" y="2073298"/>
        <a:ext cx="114057" cy="244830"/>
      </dsp:txXfrm>
    </dsp:sp>
    <dsp:sp modelId="{FD150119-4671-4896-87D4-A54CA9D8B0F9}">
      <dsp:nvSpPr>
        <dsp:cNvPr id="0" name=""/>
        <dsp:cNvSpPr/>
      </dsp:nvSpPr>
      <dsp:spPr>
        <a:xfrm>
          <a:off x="2297049" y="1566225"/>
          <a:ext cx="1988740" cy="1343582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 </a:t>
          </a:r>
          <a:r>
            <a:rPr lang="es-EC" sz="1600" b="1" kern="1200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3,153,140.43 </a:t>
          </a:r>
          <a:endParaRPr lang="es-ES" sz="1600" b="1" kern="1200" dirty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88293" y="1762988"/>
        <a:ext cx="1406252" cy="950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0.17826</cdr:x>
      <cdr:y>0.20668</cdr:y>
    </cdr:from>
    <cdr:to>
      <cdr:x>0.29809</cdr:x>
      <cdr:y>0.28859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1876466" y="739353"/>
          <a:ext cx="1261372" cy="292992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EC" sz="1200" b="1" dirty="0">
              <a:solidFill>
                <a:sysClr val="windowText" lastClr="000000"/>
              </a:solidFill>
            </a:rPr>
            <a:t>Z</a:t>
          </a:r>
          <a:r>
            <a:rPr lang="es-EC" sz="800" b="1" dirty="0">
              <a:solidFill>
                <a:sysClr val="windowText" lastClr="000000"/>
              </a:solidFill>
            </a:rPr>
            <a:t>ONA EPIDEMICA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75802-69D6-4954-BCEA-5829FDC663AD}" type="datetimeFigureOut">
              <a:rPr lang="es-EC" smtClean="0"/>
              <a:t>3/7/2025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C3F4C-279A-4D98-BC49-C5710AAE9C2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91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 Y CAMBIAR EL NOMBRE DE LA INSTITUCIÓN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7144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7783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9335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0286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5953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6939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C4D4FC74-E862-D56E-1F4C-118990AC9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>
            <a:extLst>
              <a:ext uri="{FF2B5EF4-FFF2-40B4-BE49-F238E27FC236}">
                <a16:creationId xmlns:a16="http://schemas.microsoft.com/office/drawing/2014/main" id="{024CDA2E-7E17-3D4C-7002-06E182FE92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>
            <a:extLst>
              <a:ext uri="{FF2B5EF4-FFF2-40B4-BE49-F238E27FC236}">
                <a16:creationId xmlns:a16="http://schemas.microsoft.com/office/drawing/2014/main" id="{BBB3A390-E5A8-3EFF-162E-2B8E4136EB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>
            <a:extLst>
              <a:ext uri="{FF2B5EF4-FFF2-40B4-BE49-F238E27FC236}">
                <a16:creationId xmlns:a16="http://schemas.microsoft.com/office/drawing/2014/main" id="{026FD2C3-EA06-FFE8-0277-E18E8FF7250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6147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C18D69E9-EEB1-C87C-7187-C4B3D4528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>
            <a:extLst>
              <a:ext uri="{FF2B5EF4-FFF2-40B4-BE49-F238E27FC236}">
                <a16:creationId xmlns:a16="http://schemas.microsoft.com/office/drawing/2014/main" id="{987E17E4-EB5D-B343-10FE-4B9383E3CA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>
            <a:extLst>
              <a:ext uri="{FF2B5EF4-FFF2-40B4-BE49-F238E27FC236}">
                <a16:creationId xmlns:a16="http://schemas.microsoft.com/office/drawing/2014/main" id="{05350520-77CD-DC18-D821-EEE47D3C98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>
            <a:extLst>
              <a:ext uri="{FF2B5EF4-FFF2-40B4-BE49-F238E27FC236}">
                <a16:creationId xmlns:a16="http://schemas.microsoft.com/office/drawing/2014/main" id="{CBAB0D6D-6F2B-63BE-AA6A-6D82D223DF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473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D870DEE6-287B-0899-84E2-A52CA4D77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>
            <a:extLst>
              <a:ext uri="{FF2B5EF4-FFF2-40B4-BE49-F238E27FC236}">
                <a16:creationId xmlns:a16="http://schemas.microsoft.com/office/drawing/2014/main" id="{709E51FE-48E3-EBA5-D6D2-825D924480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>
            <a:extLst>
              <a:ext uri="{FF2B5EF4-FFF2-40B4-BE49-F238E27FC236}">
                <a16:creationId xmlns:a16="http://schemas.microsoft.com/office/drawing/2014/main" id="{3B7770A4-A82E-8D61-B23D-CBC34937A1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>
            <a:extLst>
              <a:ext uri="{FF2B5EF4-FFF2-40B4-BE49-F238E27FC236}">
                <a16:creationId xmlns:a16="http://schemas.microsoft.com/office/drawing/2014/main" id="{21742A3D-3B1A-E292-0C4C-2C89C7CD016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0880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 Y CAMBIAR EL NOMBRE DE LA INSTITUCIÓN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8098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2007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2865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DC84BDE7-4C77-8BBD-EA38-FDF6F3EEF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C856711C-92EA-7D83-E246-C35871DBE0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E0194D85-7251-B819-800C-5CF3EBA6F8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 Y CAMBIAR EL NOMBRE DE LA INSTITUCIÓN</a:t>
            </a:r>
            <a:endParaRPr dirty="0"/>
          </a:p>
        </p:txBody>
      </p:sp>
      <p:sp>
        <p:nvSpPr>
          <p:cNvPr id="87" name="Google Shape;87;p1:notes">
            <a:extLst>
              <a:ext uri="{FF2B5EF4-FFF2-40B4-BE49-F238E27FC236}">
                <a16:creationId xmlns:a16="http://schemas.microsoft.com/office/drawing/2014/main" id="{17650963-64D1-6B54-3003-00A236A90D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8006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7645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DBA3F473-F32E-3636-0C32-1F726D8B1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>
            <a:extLst>
              <a:ext uri="{FF2B5EF4-FFF2-40B4-BE49-F238E27FC236}">
                <a16:creationId xmlns:a16="http://schemas.microsoft.com/office/drawing/2014/main" id="{365069BC-5B23-B0DD-8EE2-1F21757BC7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>
            <a:extLst>
              <a:ext uri="{FF2B5EF4-FFF2-40B4-BE49-F238E27FC236}">
                <a16:creationId xmlns:a16="http://schemas.microsoft.com/office/drawing/2014/main" id="{16CBFBF4-6318-7940-1E29-6C628268C6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>
            <a:extLst>
              <a:ext uri="{FF2B5EF4-FFF2-40B4-BE49-F238E27FC236}">
                <a16:creationId xmlns:a16="http://schemas.microsoft.com/office/drawing/2014/main" id="{EAEFCF21-1CB4-D585-CE17-78DA893D9D7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60469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 Y CAMBIAR EL NOMBRE DE LA INSTITUCIÓN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457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087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34903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6503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1614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378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 Y CAMBIAR EL NOMBRE DE LA INSTITUCIÓN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86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 Y CAMBIAR EL NOMBRE DE LA INSTITUCIÓN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11742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278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5797ABBE-8C3E-4C71-6033-05283024F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>
            <a:extLst>
              <a:ext uri="{FF2B5EF4-FFF2-40B4-BE49-F238E27FC236}">
                <a16:creationId xmlns:a16="http://schemas.microsoft.com/office/drawing/2014/main" id="{427264C0-CC23-FEA9-86C0-A2404CAF12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>
            <a:extLst>
              <a:ext uri="{FF2B5EF4-FFF2-40B4-BE49-F238E27FC236}">
                <a16:creationId xmlns:a16="http://schemas.microsoft.com/office/drawing/2014/main" id="{097ADC10-8BB8-14E2-CBAF-115F554AE7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>
            <a:extLst>
              <a:ext uri="{FF2B5EF4-FFF2-40B4-BE49-F238E27FC236}">
                <a16:creationId xmlns:a16="http://schemas.microsoft.com/office/drawing/2014/main" id="{8A3C6721-2B11-A9C0-A601-DE61D12147F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1161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05211D5E-711E-131A-AE43-199662E3A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8CA2A61F-B356-6049-00DE-5F0C4F7FDC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15B5C173-C8CD-22DB-696A-43714D7BA2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 Y CAMBIAR EL NOMBRE DE LA INSTITUCIÓN</a:t>
            </a:r>
            <a:endParaRPr dirty="0"/>
          </a:p>
        </p:txBody>
      </p:sp>
      <p:sp>
        <p:nvSpPr>
          <p:cNvPr id="87" name="Google Shape;87;p1:notes">
            <a:extLst>
              <a:ext uri="{FF2B5EF4-FFF2-40B4-BE49-F238E27FC236}">
                <a16:creationId xmlns:a16="http://schemas.microsoft.com/office/drawing/2014/main" id="{840E9DC1-D760-DD04-F248-3B52FE3A18C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5687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72196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73840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1423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85521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04832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89235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032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24933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42811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66174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 Y CAMBIAR EL NOMBRE DE LA INSTITUCIÓN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8231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72210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72794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8212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05835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 Y CAMBIAR EL NOMBRE DE LA INSTITUCIÓN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27038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38644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3108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>
            <a:extLst>
              <a:ext uri="{FF2B5EF4-FFF2-40B4-BE49-F238E27FC236}">
                <a16:creationId xmlns:a16="http://schemas.microsoft.com/office/drawing/2014/main" id="{8BB9A1DD-F3AB-8A1D-184E-1BD0DAE323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9458" name="Google Shape;116;p4:notes">
            <a:extLst>
              <a:ext uri="{FF2B5EF4-FFF2-40B4-BE49-F238E27FC236}">
                <a16:creationId xmlns:a16="http://schemas.microsoft.com/office/drawing/2014/main" id="{E079A4EF-A3AA-EA69-4F28-6BC587C34A62}"/>
              </a:ext>
            </a:extLst>
          </p:cNvPr>
          <p:cNvSpPr txBox="1"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r>
              <a:rPr lang="es-EC" altLang="en-US" sz="1200" dirty="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CONTENIDO: DIAGRAMACIÓN DE DIAPOSITIVA LIBRE. CAMBIAR EL NOMBRE DE LA INSTITUCIÓN</a:t>
            </a:r>
            <a:endParaRPr lang="en-US" altLang="es-EC" sz="12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9459" name="Google Shape;117;p4:notes">
            <a:extLst>
              <a:ext uri="{FF2B5EF4-FFF2-40B4-BE49-F238E27FC236}">
                <a16:creationId xmlns:a16="http://schemas.microsoft.com/office/drawing/2014/main" id="{330E198F-811F-A0D4-C34A-D9FD3EA3FF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DFBDB669-94B1-524D-B8D1-2EF121831E8C}" type="slidenum">
              <a:rPr lang="es-EC" altLang="en-US"/>
              <a:pPr/>
              <a:t>5</a:t>
            </a:fld>
            <a:endParaRPr lang="es-EC" altLang="en-US" dirty="0"/>
          </a:p>
        </p:txBody>
      </p:sp>
    </p:spTree>
    <p:extLst>
      <p:ext uri="{BB962C8B-B14F-4D97-AF65-F5344CB8AC3E}">
        <p14:creationId xmlns:p14="http://schemas.microsoft.com/office/powerpoint/2010/main" val="28091243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D051E4D-7E57-413A-8720-4F166BDFA2F0}" type="slidenum">
              <a:rPr lang="es-ES" smtClean="0"/>
              <a:pPr rtl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8551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32DA8BDE-58E6-D238-611D-902BADC31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>
            <a:extLst>
              <a:ext uri="{FF2B5EF4-FFF2-40B4-BE49-F238E27FC236}">
                <a16:creationId xmlns:a16="http://schemas.microsoft.com/office/drawing/2014/main" id="{59105DC1-035C-4937-A7C2-FF92740D1B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>
            <a:extLst>
              <a:ext uri="{FF2B5EF4-FFF2-40B4-BE49-F238E27FC236}">
                <a16:creationId xmlns:a16="http://schemas.microsoft.com/office/drawing/2014/main" id="{677F0285-8E1B-AD5B-11E0-F8609FEA87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>
            <a:extLst>
              <a:ext uri="{FF2B5EF4-FFF2-40B4-BE49-F238E27FC236}">
                <a16:creationId xmlns:a16="http://schemas.microsoft.com/office/drawing/2014/main" id="{7F5F8173-517E-72C2-3229-CB30BF939B3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91391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B6C81C64-BB46-692B-FB55-216AD798F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>
            <a:extLst>
              <a:ext uri="{FF2B5EF4-FFF2-40B4-BE49-F238E27FC236}">
                <a16:creationId xmlns:a16="http://schemas.microsoft.com/office/drawing/2014/main" id="{A5561C8A-B2FB-E7FE-ED05-297AFCE01C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>
            <a:extLst>
              <a:ext uri="{FF2B5EF4-FFF2-40B4-BE49-F238E27FC236}">
                <a16:creationId xmlns:a16="http://schemas.microsoft.com/office/drawing/2014/main" id="{A018CC10-07A3-7183-98FA-E6B6058096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>
            <a:extLst>
              <a:ext uri="{FF2B5EF4-FFF2-40B4-BE49-F238E27FC236}">
                <a16:creationId xmlns:a16="http://schemas.microsoft.com/office/drawing/2014/main" id="{3861466C-9EA4-7107-1A40-54215553AE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7717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/>
              <a:t>CIERRE</a:t>
            </a:r>
            <a:r>
              <a:rPr lang="es-ES"/>
              <a:t>: EL CIERRE DEBERÁ SER DISEÑADO POR CADA INSTITUCIÓN DE ACUERDO AL MODELO</a:t>
            </a: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1156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313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8306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8620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49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9E20-3814-41C0-A2C9-2FF916040484}" type="datetimeFigureOut">
              <a:rPr lang="es-EC" smtClean="0"/>
              <a:t>3/7/2025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4A6-57CE-4AA6-8679-A98B3365A7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3195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9E20-3814-41C0-A2C9-2FF916040484}" type="datetimeFigureOut">
              <a:rPr lang="es-EC" smtClean="0"/>
              <a:t>3/7/2025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4A6-57CE-4AA6-8679-A98B3365A7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643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9E20-3814-41C0-A2C9-2FF916040484}" type="datetimeFigureOut">
              <a:rPr lang="es-EC" smtClean="0"/>
              <a:t>3/7/2025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4A6-57CE-4AA6-8679-A98B3365A7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95809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olo el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A01EED-287D-B044-B13E-93334ABA9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17" y="262501"/>
            <a:ext cx="4413016" cy="1227598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>
            <a:noAutofit/>
          </a:bodyPr>
          <a:lstStyle>
            <a:lvl1pPr>
              <a:defRPr lang="en-US" sz="4400">
                <a:latin typeface="+mj-lt"/>
                <a:ea typeface="+mn-ea"/>
                <a:cs typeface="+mn-cs"/>
              </a:defRPr>
            </a:lvl1pPr>
          </a:lstStyle>
          <a:p>
            <a:pPr marL="0" lvl="0" algn="l" rtl="0">
              <a:lnSpc>
                <a:spcPct val="85000"/>
              </a:lnSpc>
              <a:spcBef>
                <a:spcPts val="200"/>
              </a:spcBef>
            </a:pPr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54AD5E24-6241-E249-825D-7358AC3A26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200" y="6443664"/>
            <a:ext cx="5418667" cy="261937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dirty="0" smtClean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0" lvl="0" rtl="0"/>
            <a:r>
              <a:rPr lang="es-ES" noProof="0"/>
              <a:t>Editar estilos de texto del patrón</a:t>
            </a:r>
          </a:p>
        </p:txBody>
      </p:sp>
      <p:sp>
        <p:nvSpPr>
          <p:cNvPr id="40" name="Marcador de texto 39">
            <a:extLst>
              <a:ext uri="{FF2B5EF4-FFF2-40B4-BE49-F238E27FC236}">
                <a16:creationId xmlns:a16="http://schemas.microsoft.com/office/drawing/2014/main" id="{AD48FD26-8883-6644-B0FA-A6B92A90D7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0485" y="1660005"/>
            <a:ext cx="4413249" cy="381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C15D7372-204D-244C-AE20-13C0C616913D}"/>
              </a:ext>
            </a:extLst>
          </p:cNvPr>
          <p:cNvGrpSpPr/>
          <p:nvPr userDrawn="1"/>
        </p:nvGrpSpPr>
        <p:grpSpPr>
          <a:xfrm>
            <a:off x="5486400" y="1899057"/>
            <a:ext cx="4005302" cy="3878149"/>
            <a:chOff x="2133600" y="914400"/>
            <a:chExt cx="4800600" cy="4648200"/>
          </a:xfrm>
        </p:grpSpPr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08F3A33D-4427-F740-882A-2287D2C2E03A}"/>
                </a:ext>
              </a:extLst>
            </p:cNvPr>
            <p:cNvSpPr/>
            <p:nvPr/>
          </p:nvSpPr>
          <p:spPr bwMode="auto">
            <a:xfrm>
              <a:off x="3733800" y="1600200"/>
              <a:ext cx="2133600" cy="2133600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noProof="0">
                <a:latin typeface="+mn-lt"/>
              </a:endParaRPr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5E152306-EB00-E241-B70A-4AA581A8850A}"/>
                </a:ext>
              </a:extLst>
            </p:cNvPr>
            <p:cNvSpPr/>
            <p:nvPr/>
          </p:nvSpPr>
          <p:spPr bwMode="auto">
            <a:xfrm>
              <a:off x="4800600" y="3276600"/>
              <a:ext cx="2133600" cy="2133600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noProof="0">
                <a:latin typeface="+mn-lt"/>
              </a:endParaRPr>
            </a:p>
          </p:txBody>
        </p:sp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4D8D2E04-E788-5143-9B3F-2AA643E73F3D}"/>
                </a:ext>
              </a:extLst>
            </p:cNvPr>
            <p:cNvSpPr/>
            <p:nvPr/>
          </p:nvSpPr>
          <p:spPr bwMode="auto">
            <a:xfrm>
              <a:off x="2514600" y="1676400"/>
              <a:ext cx="1371600" cy="1371600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>
                <a:latin typeface="+mn-lt"/>
              </a:endParaRPr>
            </a:p>
          </p:txBody>
        </p: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DB0F0F10-D7D8-1640-9A0C-9565AAB0FEFE}"/>
                </a:ext>
              </a:extLst>
            </p:cNvPr>
            <p:cNvSpPr/>
            <p:nvPr/>
          </p:nvSpPr>
          <p:spPr bwMode="auto">
            <a:xfrm>
              <a:off x="2133600" y="2971800"/>
              <a:ext cx="1066800" cy="1066800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noProof="0">
                <a:latin typeface="+mn-lt"/>
              </a:endParaRPr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CE101BB6-2D44-AE47-B636-34B1D3A0968C}"/>
                </a:ext>
              </a:extLst>
            </p:cNvPr>
            <p:cNvSpPr/>
            <p:nvPr/>
          </p:nvSpPr>
          <p:spPr bwMode="auto">
            <a:xfrm>
              <a:off x="5562600" y="1905000"/>
              <a:ext cx="1066800" cy="1066800"/>
            </a:xfrm>
            <a:prstGeom prst="ellipse">
              <a:avLst/>
            </a:prstGeom>
            <a:solidFill>
              <a:schemeClr val="accent4">
                <a:alpha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noProof="0">
                <a:latin typeface="+mn-lt"/>
              </a:endParaRPr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F37AEB84-A496-5C4C-B198-2DC87E4C7369}"/>
                </a:ext>
              </a:extLst>
            </p:cNvPr>
            <p:cNvSpPr/>
            <p:nvPr/>
          </p:nvSpPr>
          <p:spPr bwMode="auto">
            <a:xfrm>
              <a:off x="3733800" y="914400"/>
              <a:ext cx="1066800" cy="1066800"/>
            </a:xfrm>
            <a:prstGeom prst="ellipse">
              <a:avLst/>
            </a:prstGeom>
            <a:solidFill>
              <a:schemeClr val="accent6">
                <a:alpha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noProof="0">
                <a:latin typeface="+mn-lt"/>
              </a:endParaRPr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67DF15DD-D0E7-5B4B-A4A4-9AFEE1F0D51D}"/>
                </a:ext>
              </a:extLst>
            </p:cNvPr>
            <p:cNvSpPr/>
            <p:nvPr/>
          </p:nvSpPr>
          <p:spPr bwMode="auto">
            <a:xfrm>
              <a:off x="2209800" y="3429000"/>
              <a:ext cx="2133600" cy="2133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noProof="0">
                <a:latin typeface="+mn-lt"/>
              </a:endParaRPr>
            </a:p>
          </p:txBody>
        </p:sp>
      </p:grpSp>
      <p:cxnSp>
        <p:nvCxnSpPr>
          <p:cNvPr id="49" name="Conector angular 48">
            <a:extLst>
              <a:ext uri="{FF2B5EF4-FFF2-40B4-BE49-F238E27FC236}">
                <a16:creationId xmlns:a16="http://schemas.microsoft.com/office/drawing/2014/main" id="{D86FCA9C-66CC-E04D-B6F2-A3086978BEC9}"/>
              </a:ext>
            </a:extLst>
          </p:cNvPr>
          <p:cNvCxnSpPr/>
          <p:nvPr userDrawn="1"/>
        </p:nvCxnSpPr>
        <p:spPr bwMode="auto">
          <a:xfrm rot="5400000" flipH="1" flipV="1">
            <a:off x="6432407" y="3270702"/>
            <a:ext cx="34669" cy="1418071"/>
          </a:xfrm>
          <a:prstGeom prst="bentConnector4">
            <a:avLst>
              <a:gd name="adj1" fmla="val -659379"/>
              <a:gd name="adj2" fmla="val 74658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Conector angular 49">
            <a:extLst>
              <a:ext uri="{FF2B5EF4-FFF2-40B4-BE49-F238E27FC236}">
                <a16:creationId xmlns:a16="http://schemas.microsoft.com/office/drawing/2014/main" id="{35AA603F-C4F2-4C46-A0E1-A150163FDCFF}"/>
              </a:ext>
            </a:extLst>
          </p:cNvPr>
          <p:cNvCxnSpPr/>
          <p:nvPr userDrawn="1"/>
        </p:nvCxnSpPr>
        <p:spPr bwMode="auto">
          <a:xfrm rot="16200000" flipH="1">
            <a:off x="6076285" y="3200585"/>
            <a:ext cx="1605231" cy="52800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Conector angular 50">
            <a:extLst>
              <a:ext uri="{FF2B5EF4-FFF2-40B4-BE49-F238E27FC236}">
                <a16:creationId xmlns:a16="http://schemas.microsoft.com/office/drawing/2014/main" id="{CC21B4BC-9DB1-FB4C-9C05-89636F8E01B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5966653" y="4823563"/>
            <a:ext cx="1398677" cy="38145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Conector angular 51">
            <a:extLst>
              <a:ext uri="{FF2B5EF4-FFF2-40B4-BE49-F238E27FC236}">
                <a16:creationId xmlns:a16="http://schemas.microsoft.com/office/drawing/2014/main" id="{1B3094BA-AA5F-CA4F-AEC9-1BBAAE31A0AB}"/>
              </a:ext>
            </a:extLst>
          </p:cNvPr>
          <p:cNvCxnSpPr/>
          <p:nvPr userDrawn="1"/>
        </p:nvCxnSpPr>
        <p:spPr bwMode="auto">
          <a:xfrm rot="5400000">
            <a:off x="7494905" y="3145195"/>
            <a:ext cx="1271526" cy="826491"/>
          </a:xfrm>
          <a:prstGeom prst="bentConnector3">
            <a:avLst>
              <a:gd name="adj1" fmla="val 20627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Conector angular 52">
            <a:extLst>
              <a:ext uri="{FF2B5EF4-FFF2-40B4-BE49-F238E27FC236}">
                <a16:creationId xmlns:a16="http://schemas.microsoft.com/office/drawing/2014/main" id="{9C580634-6DD3-EE42-8DAC-5CE0F95E8234}"/>
              </a:ext>
            </a:extLst>
          </p:cNvPr>
          <p:cNvCxnSpPr/>
          <p:nvPr userDrawn="1"/>
        </p:nvCxnSpPr>
        <p:spPr bwMode="auto">
          <a:xfrm rot="10800000" flipV="1">
            <a:off x="7768375" y="3488462"/>
            <a:ext cx="896836" cy="32153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Conector angular 53">
            <a:extLst>
              <a:ext uri="{FF2B5EF4-FFF2-40B4-BE49-F238E27FC236}">
                <a16:creationId xmlns:a16="http://schemas.microsoft.com/office/drawing/2014/main" id="{E8DB08B6-890C-F84C-8BE1-1E2B14E38BD2}"/>
              </a:ext>
            </a:extLst>
          </p:cNvPr>
          <p:cNvCxnSpPr/>
          <p:nvPr userDrawn="1"/>
        </p:nvCxnSpPr>
        <p:spPr bwMode="auto">
          <a:xfrm rot="10800000">
            <a:off x="7701598" y="4505681"/>
            <a:ext cx="1335101" cy="508610"/>
          </a:xfrm>
          <a:prstGeom prst="bentConnector3">
            <a:avLst>
              <a:gd name="adj1" fmla="val 25724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Conector angular 54">
            <a:extLst>
              <a:ext uri="{FF2B5EF4-FFF2-40B4-BE49-F238E27FC236}">
                <a16:creationId xmlns:a16="http://schemas.microsoft.com/office/drawing/2014/main" id="{5E93BED7-1092-3F44-B6D8-149F86101CC4}"/>
              </a:ext>
            </a:extLst>
          </p:cNvPr>
          <p:cNvCxnSpPr/>
          <p:nvPr userDrawn="1"/>
        </p:nvCxnSpPr>
        <p:spPr bwMode="auto">
          <a:xfrm rot="5400000">
            <a:off x="6367419" y="2781536"/>
            <a:ext cx="2441754" cy="23483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6" name="Grupo 55">
            <a:extLst>
              <a:ext uri="{FF2B5EF4-FFF2-40B4-BE49-F238E27FC236}">
                <a16:creationId xmlns:a16="http://schemas.microsoft.com/office/drawing/2014/main" id="{AD84D262-02D3-1044-8D93-A83A3F0ECFB4}"/>
              </a:ext>
            </a:extLst>
          </p:cNvPr>
          <p:cNvGrpSpPr/>
          <p:nvPr userDrawn="1"/>
        </p:nvGrpSpPr>
        <p:grpSpPr>
          <a:xfrm>
            <a:off x="6673156" y="4112406"/>
            <a:ext cx="1716558" cy="2745594"/>
            <a:chOff x="2435225" y="22552"/>
            <a:chExt cx="4273550" cy="6835448"/>
          </a:xfrm>
          <a:solidFill>
            <a:schemeClr val="tx1"/>
          </a:solidFill>
        </p:grpSpPr>
        <p:sp>
          <p:nvSpPr>
            <p:cNvPr id="57" name="Forma libre 5">
              <a:extLst>
                <a:ext uri="{FF2B5EF4-FFF2-40B4-BE49-F238E27FC236}">
                  <a16:creationId xmlns:a16="http://schemas.microsoft.com/office/drawing/2014/main" id="{CFB55F6E-96AE-224F-81AC-D94D4F08A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126" y="22552"/>
              <a:ext cx="2317751" cy="634999"/>
            </a:xfrm>
            <a:custGeom>
              <a:avLst/>
              <a:gdLst>
                <a:gd name="T0" fmla="*/ 1460 w 1460"/>
                <a:gd name="T1" fmla="*/ 57 h 400"/>
                <a:gd name="T2" fmla="*/ 1460 w 1460"/>
                <a:gd name="T3" fmla="*/ 57 h 400"/>
                <a:gd name="T4" fmla="*/ 1458 w 1460"/>
                <a:gd name="T5" fmla="*/ 45 h 400"/>
                <a:gd name="T6" fmla="*/ 1454 w 1460"/>
                <a:gd name="T7" fmla="*/ 35 h 400"/>
                <a:gd name="T8" fmla="*/ 1449 w 1460"/>
                <a:gd name="T9" fmla="*/ 24 h 400"/>
                <a:gd name="T10" fmla="*/ 1443 w 1460"/>
                <a:gd name="T11" fmla="*/ 17 h 400"/>
                <a:gd name="T12" fmla="*/ 1434 w 1460"/>
                <a:gd name="T13" fmla="*/ 9 h 400"/>
                <a:gd name="T14" fmla="*/ 1424 w 1460"/>
                <a:gd name="T15" fmla="*/ 4 h 400"/>
                <a:gd name="T16" fmla="*/ 1413 w 1460"/>
                <a:gd name="T17" fmla="*/ 0 h 400"/>
                <a:gd name="T18" fmla="*/ 1402 w 1460"/>
                <a:gd name="T19" fmla="*/ 0 h 400"/>
                <a:gd name="T20" fmla="*/ 58 w 1460"/>
                <a:gd name="T21" fmla="*/ 0 h 400"/>
                <a:gd name="T22" fmla="*/ 58 w 1460"/>
                <a:gd name="T23" fmla="*/ 0 h 400"/>
                <a:gd name="T24" fmla="*/ 47 w 1460"/>
                <a:gd name="T25" fmla="*/ 0 h 400"/>
                <a:gd name="T26" fmla="*/ 35 w 1460"/>
                <a:gd name="T27" fmla="*/ 4 h 400"/>
                <a:gd name="T28" fmla="*/ 26 w 1460"/>
                <a:gd name="T29" fmla="*/ 9 h 400"/>
                <a:gd name="T30" fmla="*/ 17 w 1460"/>
                <a:gd name="T31" fmla="*/ 17 h 400"/>
                <a:gd name="T32" fmla="*/ 11 w 1460"/>
                <a:gd name="T33" fmla="*/ 24 h 400"/>
                <a:gd name="T34" fmla="*/ 4 w 1460"/>
                <a:gd name="T35" fmla="*/ 35 h 400"/>
                <a:gd name="T36" fmla="*/ 2 w 1460"/>
                <a:gd name="T37" fmla="*/ 45 h 400"/>
                <a:gd name="T38" fmla="*/ 0 w 1460"/>
                <a:gd name="T39" fmla="*/ 57 h 400"/>
                <a:gd name="T40" fmla="*/ 0 w 1460"/>
                <a:gd name="T41" fmla="*/ 400 h 400"/>
                <a:gd name="T42" fmla="*/ 1460 w 1460"/>
                <a:gd name="T43" fmla="*/ 400 h 400"/>
                <a:gd name="T44" fmla="*/ 1460 w 1460"/>
                <a:gd name="T45" fmla="*/ 57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60" h="400">
                  <a:moveTo>
                    <a:pt x="1460" y="57"/>
                  </a:moveTo>
                  <a:lnTo>
                    <a:pt x="1460" y="57"/>
                  </a:lnTo>
                  <a:lnTo>
                    <a:pt x="1458" y="45"/>
                  </a:lnTo>
                  <a:lnTo>
                    <a:pt x="1454" y="35"/>
                  </a:lnTo>
                  <a:lnTo>
                    <a:pt x="1449" y="24"/>
                  </a:lnTo>
                  <a:lnTo>
                    <a:pt x="1443" y="17"/>
                  </a:lnTo>
                  <a:lnTo>
                    <a:pt x="1434" y="9"/>
                  </a:lnTo>
                  <a:lnTo>
                    <a:pt x="1424" y="4"/>
                  </a:lnTo>
                  <a:lnTo>
                    <a:pt x="1413" y="0"/>
                  </a:lnTo>
                  <a:lnTo>
                    <a:pt x="1402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4"/>
                  </a:lnTo>
                  <a:lnTo>
                    <a:pt x="26" y="9"/>
                  </a:lnTo>
                  <a:lnTo>
                    <a:pt x="17" y="17"/>
                  </a:lnTo>
                  <a:lnTo>
                    <a:pt x="11" y="24"/>
                  </a:lnTo>
                  <a:lnTo>
                    <a:pt x="4" y="35"/>
                  </a:lnTo>
                  <a:lnTo>
                    <a:pt x="2" y="45"/>
                  </a:lnTo>
                  <a:lnTo>
                    <a:pt x="0" y="57"/>
                  </a:lnTo>
                  <a:lnTo>
                    <a:pt x="0" y="400"/>
                  </a:lnTo>
                  <a:lnTo>
                    <a:pt x="1460" y="400"/>
                  </a:lnTo>
                  <a:lnTo>
                    <a:pt x="146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>
                <a:latin typeface="+mn-lt"/>
              </a:endParaRPr>
            </a:p>
          </p:txBody>
        </p:sp>
        <p:sp>
          <p:nvSpPr>
            <p:cNvPr id="58" name="Forma libre 6">
              <a:extLst>
                <a:ext uri="{FF2B5EF4-FFF2-40B4-BE49-F238E27FC236}">
                  <a16:creationId xmlns:a16="http://schemas.microsoft.com/office/drawing/2014/main" id="{B690F8CB-3C73-AC4D-8E2B-AF4B84240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225" y="5880100"/>
              <a:ext cx="4273550" cy="977900"/>
            </a:xfrm>
            <a:custGeom>
              <a:avLst/>
              <a:gdLst>
                <a:gd name="T0" fmla="*/ 2076 w 2692"/>
                <a:gd name="T1" fmla="*/ 4 h 616"/>
                <a:gd name="T2" fmla="*/ 616 w 2692"/>
                <a:gd name="T3" fmla="*/ 0 h 616"/>
                <a:gd name="T4" fmla="*/ 615 w 2692"/>
                <a:gd name="T5" fmla="*/ 32 h 616"/>
                <a:gd name="T6" fmla="*/ 609 w 2692"/>
                <a:gd name="T7" fmla="*/ 94 h 616"/>
                <a:gd name="T8" fmla="*/ 597 w 2692"/>
                <a:gd name="T9" fmla="*/ 154 h 616"/>
                <a:gd name="T10" fmla="*/ 579 w 2692"/>
                <a:gd name="T11" fmla="*/ 212 h 616"/>
                <a:gd name="T12" fmla="*/ 556 w 2692"/>
                <a:gd name="T13" fmla="*/ 267 h 616"/>
                <a:gd name="T14" fmla="*/ 526 w 2692"/>
                <a:gd name="T15" fmla="*/ 320 h 616"/>
                <a:gd name="T16" fmla="*/ 494 w 2692"/>
                <a:gd name="T17" fmla="*/ 369 h 616"/>
                <a:gd name="T18" fmla="*/ 456 w 2692"/>
                <a:gd name="T19" fmla="*/ 414 h 616"/>
                <a:gd name="T20" fmla="*/ 414 w 2692"/>
                <a:gd name="T21" fmla="*/ 456 h 616"/>
                <a:gd name="T22" fmla="*/ 368 w 2692"/>
                <a:gd name="T23" fmla="*/ 494 h 616"/>
                <a:gd name="T24" fmla="*/ 319 w 2692"/>
                <a:gd name="T25" fmla="*/ 527 h 616"/>
                <a:gd name="T26" fmla="*/ 266 w 2692"/>
                <a:gd name="T27" fmla="*/ 556 h 616"/>
                <a:gd name="T28" fmla="*/ 211 w 2692"/>
                <a:gd name="T29" fmla="*/ 579 h 616"/>
                <a:gd name="T30" fmla="*/ 153 w 2692"/>
                <a:gd name="T31" fmla="*/ 597 h 616"/>
                <a:gd name="T32" fmla="*/ 94 w 2692"/>
                <a:gd name="T33" fmla="*/ 610 h 616"/>
                <a:gd name="T34" fmla="*/ 31 w 2692"/>
                <a:gd name="T35" fmla="*/ 616 h 616"/>
                <a:gd name="T36" fmla="*/ 2692 w 2692"/>
                <a:gd name="T37" fmla="*/ 616 h 616"/>
                <a:gd name="T38" fmla="*/ 2660 w 2692"/>
                <a:gd name="T39" fmla="*/ 616 h 616"/>
                <a:gd name="T40" fmla="*/ 2598 w 2692"/>
                <a:gd name="T41" fmla="*/ 610 h 616"/>
                <a:gd name="T42" fmla="*/ 2538 w 2692"/>
                <a:gd name="T43" fmla="*/ 597 h 616"/>
                <a:gd name="T44" fmla="*/ 2480 w 2692"/>
                <a:gd name="T45" fmla="*/ 579 h 616"/>
                <a:gd name="T46" fmla="*/ 2424 w 2692"/>
                <a:gd name="T47" fmla="*/ 556 h 616"/>
                <a:gd name="T48" fmla="*/ 2372 w 2692"/>
                <a:gd name="T49" fmla="*/ 527 h 616"/>
                <a:gd name="T50" fmla="*/ 2323 w 2692"/>
                <a:gd name="T51" fmla="*/ 494 h 616"/>
                <a:gd name="T52" fmla="*/ 2278 w 2692"/>
                <a:gd name="T53" fmla="*/ 456 h 616"/>
                <a:gd name="T54" fmla="*/ 2235 w 2692"/>
                <a:gd name="T55" fmla="*/ 414 h 616"/>
                <a:gd name="T56" fmla="*/ 2198 w 2692"/>
                <a:gd name="T57" fmla="*/ 369 h 616"/>
                <a:gd name="T58" fmla="*/ 2164 w 2692"/>
                <a:gd name="T59" fmla="*/ 320 h 616"/>
                <a:gd name="T60" fmla="*/ 2136 w 2692"/>
                <a:gd name="T61" fmla="*/ 267 h 616"/>
                <a:gd name="T62" fmla="*/ 2113 w 2692"/>
                <a:gd name="T63" fmla="*/ 212 h 616"/>
                <a:gd name="T64" fmla="*/ 2095 w 2692"/>
                <a:gd name="T65" fmla="*/ 154 h 616"/>
                <a:gd name="T66" fmla="*/ 2082 w 2692"/>
                <a:gd name="T67" fmla="*/ 94 h 616"/>
                <a:gd name="T68" fmla="*/ 2076 w 2692"/>
                <a:gd name="T69" fmla="*/ 32 h 616"/>
                <a:gd name="T70" fmla="*/ 2076 w 2692"/>
                <a:gd name="T71" fmla="*/ 0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92" h="616">
                  <a:moveTo>
                    <a:pt x="2076" y="0"/>
                  </a:moveTo>
                  <a:lnTo>
                    <a:pt x="2076" y="4"/>
                  </a:lnTo>
                  <a:lnTo>
                    <a:pt x="616" y="4"/>
                  </a:lnTo>
                  <a:lnTo>
                    <a:pt x="616" y="0"/>
                  </a:lnTo>
                  <a:lnTo>
                    <a:pt x="616" y="0"/>
                  </a:lnTo>
                  <a:lnTo>
                    <a:pt x="615" y="32"/>
                  </a:lnTo>
                  <a:lnTo>
                    <a:pt x="613" y="63"/>
                  </a:lnTo>
                  <a:lnTo>
                    <a:pt x="609" y="94"/>
                  </a:lnTo>
                  <a:lnTo>
                    <a:pt x="604" y="125"/>
                  </a:lnTo>
                  <a:lnTo>
                    <a:pt x="597" y="154"/>
                  </a:lnTo>
                  <a:lnTo>
                    <a:pt x="588" y="184"/>
                  </a:lnTo>
                  <a:lnTo>
                    <a:pt x="579" y="212"/>
                  </a:lnTo>
                  <a:lnTo>
                    <a:pt x="567" y="240"/>
                  </a:lnTo>
                  <a:lnTo>
                    <a:pt x="556" y="267"/>
                  </a:lnTo>
                  <a:lnTo>
                    <a:pt x="542" y="294"/>
                  </a:lnTo>
                  <a:lnTo>
                    <a:pt x="526" y="320"/>
                  </a:lnTo>
                  <a:lnTo>
                    <a:pt x="511" y="345"/>
                  </a:lnTo>
                  <a:lnTo>
                    <a:pt x="494" y="369"/>
                  </a:lnTo>
                  <a:lnTo>
                    <a:pt x="475" y="392"/>
                  </a:lnTo>
                  <a:lnTo>
                    <a:pt x="456" y="414"/>
                  </a:lnTo>
                  <a:lnTo>
                    <a:pt x="435" y="436"/>
                  </a:lnTo>
                  <a:lnTo>
                    <a:pt x="414" y="456"/>
                  </a:lnTo>
                  <a:lnTo>
                    <a:pt x="391" y="476"/>
                  </a:lnTo>
                  <a:lnTo>
                    <a:pt x="368" y="494"/>
                  </a:lnTo>
                  <a:lnTo>
                    <a:pt x="345" y="512"/>
                  </a:lnTo>
                  <a:lnTo>
                    <a:pt x="319" y="527"/>
                  </a:lnTo>
                  <a:lnTo>
                    <a:pt x="293" y="543"/>
                  </a:lnTo>
                  <a:lnTo>
                    <a:pt x="266" y="556"/>
                  </a:lnTo>
                  <a:lnTo>
                    <a:pt x="239" y="568"/>
                  </a:lnTo>
                  <a:lnTo>
                    <a:pt x="211" y="579"/>
                  </a:lnTo>
                  <a:lnTo>
                    <a:pt x="183" y="589"/>
                  </a:lnTo>
                  <a:lnTo>
                    <a:pt x="153" y="597"/>
                  </a:lnTo>
                  <a:lnTo>
                    <a:pt x="124" y="604"/>
                  </a:lnTo>
                  <a:lnTo>
                    <a:pt x="94" y="610"/>
                  </a:lnTo>
                  <a:lnTo>
                    <a:pt x="63" y="613"/>
                  </a:lnTo>
                  <a:lnTo>
                    <a:pt x="31" y="616"/>
                  </a:lnTo>
                  <a:lnTo>
                    <a:pt x="0" y="616"/>
                  </a:lnTo>
                  <a:lnTo>
                    <a:pt x="2692" y="616"/>
                  </a:lnTo>
                  <a:lnTo>
                    <a:pt x="2692" y="616"/>
                  </a:lnTo>
                  <a:lnTo>
                    <a:pt x="2660" y="616"/>
                  </a:lnTo>
                  <a:lnTo>
                    <a:pt x="2629" y="613"/>
                  </a:lnTo>
                  <a:lnTo>
                    <a:pt x="2598" y="610"/>
                  </a:lnTo>
                  <a:lnTo>
                    <a:pt x="2567" y="604"/>
                  </a:lnTo>
                  <a:lnTo>
                    <a:pt x="2538" y="597"/>
                  </a:lnTo>
                  <a:lnTo>
                    <a:pt x="2508" y="589"/>
                  </a:lnTo>
                  <a:lnTo>
                    <a:pt x="2480" y="579"/>
                  </a:lnTo>
                  <a:lnTo>
                    <a:pt x="2451" y="568"/>
                  </a:lnTo>
                  <a:lnTo>
                    <a:pt x="2424" y="556"/>
                  </a:lnTo>
                  <a:lnTo>
                    <a:pt x="2399" y="543"/>
                  </a:lnTo>
                  <a:lnTo>
                    <a:pt x="2372" y="527"/>
                  </a:lnTo>
                  <a:lnTo>
                    <a:pt x="2347" y="512"/>
                  </a:lnTo>
                  <a:lnTo>
                    <a:pt x="2323" y="494"/>
                  </a:lnTo>
                  <a:lnTo>
                    <a:pt x="2300" y="476"/>
                  </a:lnTo>
                  <a:lnTo>
                    <a:pt x="2278" y="456"/>
                  </a:lnTo>
                  <a:lnTo>
                    <a:pt x="2256" y="436"/>
                  </a:lnTo>
                  <a:lnTo>
                    <a:pt x="2235" y="414"/>
                  </a:lnTo>
                  <a:lnTo>
                    <a:pt x="2216" y="392"/>
                  </a:lnTo>
                  <a:lnTo>
                    <a:pt x="2198" y="369"/>
                  </a:lnTo>
                  <a:lnTo>
                    <a:pt x="2181" y="345"/>
                  </a:lnTo>
                  <a:lnTo>
                    <a:pt x="2164" y="320"/>
                  </a:lnTo>
                  <a:lnTo>
                    <a:pt x="2150" y="294"/>
                  </a:lnTo>
                  <a:lnTo>
                    <a:pt x="2136" y="267"/>
                  </a:lnTo>
                  <a:lnTo>
                    <a:pt x="2123" y="240"/>
                  </a:lnTo>
                  <a:lnTo>
                    <a:pt x="2113" y="212"/>
                  </a:lnTo>
                  <a:lnTo>
                    <a:pt x="2103" y="184"/>
                  </a:lnTo>
                  <a:lnTo>
                    <a:pt x="2095" y="154"/>
                  </a:lnTo>
                  <a:lnTo>
                    <a:pt x="2088" y="125"/>
                  </a:lnTo>
                  <a:lnTo>
                    <a:pt x="2082" y="94"/>
                  </a:lnTo>
                  <a:lnTo>
                    <a:pt x="2078" y="63"/>
                  </a:lnTo>
                  <a:lnTo>
                    <a:pt x="2076" y="32"/>
                  </a:lnTo>
                  <a:lnTo>
                    <a:pt x="2076" y="0"/>
                  </a:lnTo>
                  <a:lnTo>
                    <a:pt x="20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>
                <a:latin typeface="+mn-lt"/>
              </a:endParaRPr>
            </a:p>
          </p:txBody>
        </p:sp>
        <p:sp>
          <p:nvSpPr>
            <p:cNvPr id="59" name="Rectángulo 7">
              <a:extLst>
                <a:ext uri="{FF2B5EF4-FFF2-40B4-BE49-F238E27FC236}">
                  <a16:creationId xmlns:a16="http://schemas.microsoft.com/office/drawing/2014/main" id="{4C3A2CA9-C71F-AD43-9756-904374EFC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3126" y="646276"/>
              <a:ext cx="2317751" cy="525145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mv="urn:schemas-microsoft-com:mac:vml" xmlns:mc="http://schemas.openxmlformats.org/markup-compatibility/2006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>
                <a:latin typeface="+mn-lt"/>
              </a:endParaRPr>
            </a:p>
          </p:txBody>
        </p:sp>
      </p:grpSp>
      <p:sp>
        <p:nvSpPr>
          <p:cNvPr id="60" name="Elipse 59">
            <a:extLst>
              <a:ext uri="{FF2B5EF4-FFF2-40B4-BE49-F238E27FC236}">
                <a16:creationId xmlns:a16="http://schemas.microsoft.com/office/drawing/2014/main" id="{5487250A-E54A-2C43-AD9C-AD66A266D97E}"/>
              </a:ext>
            </a:extLst>
          </p:cNvPr>
          <p:cNvSpPr/>
          <p:nvPr userDrawn="1"/>
        </p:nvSpPr>
        <p:spPr bwMode="auto">
          <a:xfrm>
            <a:off x="4567976" y="4163924"/>
            <a:ext cx="1398677" cy="1398677"/>
          </a:xfrm>
          <a:prstGeom prst="ellipse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000" noProof="0">
              <a:latin typeface="+mn-lt"/>
            </a:endParaRPr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817ACE2F-6065-9749-80C4-B354D9808D0C}"/>
              </a:ext>
            </a:extLst>
          </p:cNvPr>
          <p:cNvSpPr/>
          <p:nvPr userDrawn="1"/>
        </p:nvSpPr>
        <p:spPr bwMode="auto">
          <a:xfrm>
            <a:off x="5041368" y="2598395"/>
            <a:ext cx="1398677" cy="1398677"/>
          </a:xfrm>
          <a:prstGeom prst="ellipse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sz="2000" noProof="0">
              <a:latin typeface="+mn-lt"/>
            </a:endParaRPr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4A4FCCCF-FDB1-1A42-852B-BC84435F4D69}"/>
              </a:ext>
            </a:extLst>
          </p:cNvPr>
          <p:cNvSpPr/>
          <p:nvPr userDrawn="1"/>
        </p:nvSpPr>
        <p:spPr bwMode="auto">
          <a:xfrm>
            <a:off x="8665212" y="2789124"/>
            <a:ext cx="1398677" cy="1398677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sz="2000" noProof="0">
              <a:latin typeface="+mn-lt"/>
            </a:endParaRP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29CAB780-98D6-FE4E-AAE2-F4E31D2DBC56}"/>
              </a:ext>
            </a:extLst>
          </p:cNvPr>
          <p:cNvSpPr/>
          <p:nvPr userDrawn="1"/>
        </p:nvSpPr>
        <p:spPr bwMode="auto">
          <a:xfrm>
            <a:off x="9036699" y="4314954"/>
            <a:ext cx="1398677" cy="139867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sz="2000" noProof="0">
              <a:latin typeface="+mn-lt"/>
            </a:endParaRP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819CDF1E-1C86-FA4B-ABCE-DA00BA7A2A86}"/>
              </a:ext>
            </a:extLst>
          </p:cNvPr>
          <p:cNvSpPr/>
          <p:nvPr userDrawn="1"/>
        </p:nvSpPr>
        <p:spPr bwMode="auto">
          <a:xfrm>
            <a:off x="5915560" y="1263295"/>
            <a:ext cx="1398677" cy="1398677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sz="2000" noProof="0">
              <a:latin typeface="+mn-lt"/>
            </a:endParaRP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0F362301-81AC-1749-8A81-29BA42D903AA}"/>
              </a:ext>
            </a:extLst>
          </p:cNvPr>
          <p:cNvSpPr/>
          <p:nvPr userDrawn="1"/>
        </p:nvSpPr>
        <p:spPr bwMode="auto">
          <a:xfrm>
            <a:off x="7844576" y="1524001"/>
            <a:ext cx="1398677" cy="1398677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sz="2000" noProof="0">
              <a:latin typeface="+mn-lt"/>
            </a:endParaRPr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CC61450C-EA2E-6B4F-844E-B306BBD10FF7}"/>
              </a:ext>
            </a:extLst>
          </p:cNvPr>
          <p:cNvSpPr/>
          <p:nvPr userDrawn="1"/>
        </p:nvSpPr>
        <p:spPr bwMode="auto">
          <a:xfrm>
            <a:off x="7006376" y="279401"/>
            <a:ext cx="1398677" cy="1398677"/>
          </a:xfrm>
          <a:prstGeom prst="ellipse">
            <a:avLst/>
          </a:prstGeom>
          <a:solidFill>
            <a:srgbClr val="C9E3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sz="2000" noProof="0">
              <a:latin typeface="+mn-lt"/>
            </a:endParaRP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61ADC0EC-6490-1840-A8F8-59B4145953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3533" y="4734580"/>
            <a:ext cx="1456267" cy="523220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400" dirty="0" smtClean="0">
                <a:latin typeface="+mn-lt"/>
              </a:defRPr>
            </a:lvl1pPr>
          </a:lstStyle>
          <a:p>
            <a:pPr marL="0" lvl="0" algn="ctr" rtl="0"/>
            <a:r>
              <a:rPr lang="es-ES" noProof="0"/>
              <a:t>Editar estilos de texto del patrón</a:t>
            </a:r>
          </a:p>
        </p:txBody>
      </p:sp>
      <p:sp>
        <p:nvSpPr>
          <p:cNvPr id="23" name="Marcador de texto 16">
            <a:extLst>
              <a:ext uri="{FF2B5EF4-FFF2-40B4-BE49-F238E27FC236}">
                <a16:creationId xmlns:a16="http://schemas.microsoft.com/office/drawing/2014/main" id="{FCC847DA-25EA-4F4B-9A7E-F7D8C0F229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0733" y="3206355"/>
            <a:ext cx="1456267" cy="523220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400" dirty="0" smtClean="0">
                <a:latin typeface="+mn-lt"/>
              </a:defRPr>
            </a:lvl1pPr>
          </a:lstStyle>
          <a:p>
            <a:pPr marL="0" lvl="0" algn="ctr" rtl="0"/>
            <a:r>
              <a:rPr lang="es-ES" noProof="0"/>
              <a:t>Editar estilos de texto del patrón</a:t>
            </a:r>
          </a:p>
        </p:txBody>
      </p:sp>
      <p:sp>
        <p:nvSpPr>
          <p:cNvPr id="25" name="Marcador de texto 16">
            <a:extLst>
              <a:ext uri="{FF2B5EF4-FFF2-40B4-BE49-F238E27FC236}">
                <a16:creationId xmlns:a16="http://schemas.microsoft.com/office/drawing/2014/main" id="{2509A5AD-1983-DF46-B2BC-24351BB75A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33" y="1921615"/>
            <a:ext cx="1456267" cy="523220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400" dirty="0" smtClean="0">
                <a:latin typeface="+mn-lt"/>
              </a:defRPr>
            </a:lvl1pPr>
          </a:lstStyle>
          <a:p>
            <a:pPr marL="0" lvl="0" algn="ctr" rtl="0"/>
            <a:r>
              <a:rPr lang="es-ES" noProof="0"/>
              <a:t>Editar estilos de texto del patrón</a:t>
            </a:r>
          </a:p>
        </p:txBody>
      </p:sp>
      <p:sp>
        <p:nvSpPr>
          <p:cNvPr id="27" name="Marcador de texto 16">
            <a:extLst>
              <a:ext uri="{FF2B5EF4-FFF2-40B4-BE49-F238E27FC236}">
                <a16:creationId xmlns:a16="http://schemas.microsoft.com/office/drawing/2014/main" id="{B99E3DC2-D51A-3A46-AF04-BCA8C8816B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34200" y="838200"/>
            <a:ext cx="1456267" cy="523220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400" dirty="0" smtClean="0">
                <a:latin typeface="+mn-lt"/>
              </a:defRPr>
            </a:lvl1pPr>
          </a:lstStyle>
          <a:p>
            <a:pPr marL="0" lvl="0" algn="ctr" rtl="0"/>
            <a:r>
              <a:rPr lang="es-ES" noProof="0"/>
              <a:t>Editar estilos de texto del patrón</a:t>
            </a:r>
          </a:p>
        </p:txBody>
      </p:sp>
      <p:sp>
        <p:nvSpPr>
          <p:cNvPr id="29" name="Marcador de texto 16">
            <a:extLst>
              <a:ext uri="{FF2B5EF4-FFF2-40B4-BE49-F238E27FC236}">
                <a16:creationId xmlns:a16="http://schemas.microsoft.com/office/drawing/2014/main" id="{DEB6100F-A88E-4044-AABA-AADE6C5110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40133" y="2143780"/>
            <a:ext cx="1456267" cy="523220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400" dirty="0" smtClean="0">
                <a:latin typeface="+mn-lt"/>
              </a:defRPr>
            </a:lvl1pPr>
          </a:lstStyle>
          <a:p>
            <a:pPr marL="0" lvl="0" algn="ctr" rtl="0"/>
            <a:r>
              <a:rPr lang="es-ES" noProof="0"/>
              <a:t>Editar estilos de texto del patrón</a:t>
            </a:r>
          </a:p>
        </p:txBody>
      </p:sp>
      <p:sp>
        <p:nvSpPr>
          <p:cNvPr id="31" name="Marcador de texto 16">
            <a:extLst>
              <a:ext uri="{FF2B5EF4-FFF2-40B4-BE49-F238E27FC236}">
                <a16:creationId xmlns:a16="http://schemas.microsoft.com/office/drawing/2014/main" id="{5DC2E5E4-0F5B-4C40-9A9C-EA67D97C2D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10600" y="3439180"/>
            <a:ext cx="1456267" cy="523220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400" dirty="0" smtClean="0">
                <a:latin typeface="+mn-lt"/>
              </a:defRPr>
            </a:lvl1pPr>
          </a:lstStyle>
          <a:p>
            <a:pPr marL="0" lvl="0" algn="ctr" rtl="0"/>
            <a:r>
              <a:rPr lang="es-ES" noProof="0"/>
              <a:t>Editar estilos de texto del patrón</a:t>
            </a:r>
          </a:p>
        </p:txBody>
      </p:sp>
      <p:sp>
        <p:nvSpPr>
          <p:cNvPr id="33" name="Marcador de texto 16">
            <a:extLst>
              <a:ext uri="{FF2B5EF4-FFF2-40B4-BE49-F238E27FC236}">
                <a16:creationId xmlns:a16="http://schemas.microsoft.com/office/drawing/2014/main" id="{B0D479E3-D54D-E347-92A4-6121706B50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83133" y="4886980"/>
            <a:ext cx="1456267" cy="523220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400" dirty="0" smtClean="0">
                <a:latin typeface="+mn-lt"/>
              </a:defRPr>
            </a:lvl1pPr>
          </a:lstStyle>
          <a:p>
            <a:pPr marL="0" lvl="0" algn="ctr" rtl="0"/>
            <a:r>
              <a:rPr lang="es-ES" noProof="0"/>
              <a:t>Editar estilos de texto del patrón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093FF101-5280-E843-B4C6-7CDFE363CD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46600" y="5130800"/>
            <a:ext cx="1456267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1100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200"/>
              </a:spcBef>
            </a:pPr>
            <a:r>
              <a:rPr lang="es-ES" noProof="0"/>
              <a:t>Editar estilos de texto del patrón</a:t>
            </a:r>
          </a:p>
        </p:txBody>
      </p:sp>
      <p:sp>
        <p:nvSpPr>
          <p:cNvPr id="24" name="Marcador de texto 18">
            <a:extLst>
              <a:ext uri="{FF2B5EF4-FFF2-40B4-BE49-F238E27FC236}">
                <a16:creationId xmlns:a16="http://schemas.microsoft.com/office/drawing/2014/main" id="{CACF73E7-5838-894B-8D43-F597EA13DA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20733" y="3581400"/>
            <a:ext cx="1456267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1100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200"/>
              </a:spcBef>
            </a:pPr>
            <a:r>
              <a:rPr lang="es-ES" noProof="0"/>
              <a:t>Editar estilos de texto del patrón</a:t>
            </a:r>
          </a:p>
        </p:txBody>
      </p:sp>
      <p:sp>
        <p:nvSpPr>
          <p:cNvPr id="26" name="Marcador de texto 18">
            <a:extLst>
              <a:ext uri="{FF2B5EF4-FFF2-40B4-BE49-F238E27FC236}">
                <a16:creationId xmlns:a16="http://schemas.microsoft.com/office/drawing/2014/main" id="{85B764EF-3461-D744-8CB5-3827CFFACA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8933" y="2286000"/>
            <a:ext cx="1456267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1100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200"/>
              </a:spcBef>
            </a:pPr>
            <a:r>
              <a:rPr lang="es-ES" noProof="0"/>
              <a:t>Editar estilos de texto del patrón</a:t>
            </a:r>
          </a:p>
        </p:txBody>
      </p:sp>
      <p:sp>
        <p:nvSpPr>
          <p:cNvPr id="28" name="Marcador de texto 18">
            <a:extLst>
              <a:ext uri="{FF2B5EF4-FFF2-40B4-BE49-F238E27FC236}">
                <a16:creationId xmlns:a16="http://schemas.microsoft.com/office/drawing/2014/main" id="{5AC1DB57-31F8-2642-8478-66B1F260B7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34200" y="1219200"/>
            <a:ext cx="1456267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1100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200"/>
              </a:spcBef>
            </a:pPr>
            <a:r>
              <a:rPr lang="es-ES" noProof="0"/>
              <a:t>Editar estilos de texto del patrón</a:t>
            </a:r>
          </a:p>
        </p:txBody>
      </p:sp>
      <p:sp>
        <p:nvSpPr>
          <p:cNvPr id="30" name="Marcador de texto 18">
            <a:extLst>
              <a:ext uri="{FF2B5EF4-FFF2-40B4-BE49-F238E27FC236}">
                <a16:creationId xmlns:a16="http://schemas.microsoft.com/office/drawing/2014/main" id="{94AB423B-0440-F94D-BC6D-C0DE9B6040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48600" y="2540000"/>
            <a:ext cx="1456267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1100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200"/>
              </a:spcBef>
            </a:pPr>
            <a:r>
              <a:rPr lang="es-ES" noProof="0"/>
              <a:t>Editar estilos de texto del patrón</a:t>
            </a:r>
          </a:p>
        </p:txBody>
      </p:sp>
      <p:sp>
        <p:nvSpPr>
          <p:cNvPr id="32" name="Marcador de texto 18">
            <a:extLst>
              <a:ext uri="{FF2B5EF4-FFF2-40B4-BE49-F238E27FC236}">
                <a16:creationId xmlns:a16="http://schemas.microsoft.com/office/drawing/2014/main" id="{21825D6A-077B-C543-9FD9-0BF4439E54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10600" y="3835400"/>
            <a:ext cx="1456267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1100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200"/>
              </a:spcBef>
            </a:pPr>
            <a:r>
              <a:rPr lang="es-ES" noProof="0"/>
              <a:t>Editar estilos de texto del patrón</a:t>
            </a:r>
          </a:p>
        </p:txBody>
      </p:sp>
      <p:sp>
        <p:nvSpPr>
          <p:cNvPr id="34" name="Marcador de texto 18">
            <a:extLst>
              <a:ext uri="{FF2B5EF4-FFF2-40B4-BE49-F238E27FC236}">
                <a16:creationId xmlns:a16="http://schemas.microsoft.com/office/drawing/2014/main" id="{AD95572F-76E9-EE44-8208-F41859309E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91600" y="5334000"/>
            <a:ext cx="1456267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1100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200"/>
              </a:spcBef>
            </a:pPr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67390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9E20-3814-41C0-A2C9-2FF916040484}" type="datetimeFigureOut">
              <a:rPr lang="es-EC" smtClean="0"/>
              <a:t>3/7/2025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4A6-57CE-4AA6-8679-A98B3365A7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18952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9E20-3814-41C0-A2C9-2FF916040484}" type="datetimeFigureOut">
              <a:rPr lang="es-EC" smtClean="0"/>
              <a:t>3/7/2025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4A6-57CE-4AA6-8679-A98B3365A7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78575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9E20-3814-41C0-A2C9-2FF916040484}" type="datetimeFigureOut">
              <a:rPr lang="es-EC" smtClean="0"/>
              <a:t>3/7/2025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4A6-57CE-4AA6-8679-A98B3365A7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648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9E20-3814-41C0-A2C9-2FF916040484}" type="datetimeFigureOut">
              <a:rPr lang="es-EC" smtClean="0"/>
              <a:t>3/7/2025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4A6-57CE-4AA6-8679-A98B3365A7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2182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9E20-3814-41C0-A2C9-2FF916040484}" type="datetimeFigureOut">
              <a:rPr lang="es-EC" smtClean="0"/>
              <a:t>3/7/2025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4A6-57CE-4AA6-8679-A98B3365A7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2930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9E20-3814-41C0-A2C9-2FF916040484}" type="datetimeFigureOut">
              <a:rPr lang="es-EC" smtClean="0"/>
              <a:t>3/7/2025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4A6-57CE-4AA6-8679-A98B3365A7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1083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9E20-3814-41C0-A2C9-2FF916040484}" type="datetimeFigureOut">
              <a:rPr lang="es-EC" smtClean="0"/>
              <a:t>3/7/2025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4A6-57CE-4AA6-8679-A98B3365A7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0164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9E20-3814-41C0-A2C9-2FF916040484}" type="datetimeFigureOut">
              <a:rPr lang="es-EC" smtClean="0"/>
              <a:t>3/7/2025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4A6-57CE-4AA6-8679-A98B3365A7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93470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99E20-3814-41C0-A2C9-2FF916040484}" type="datetimeFigureOut">
              <a:rPr lang="es-EC" smtClean="0"/>
              <a:t>3/7/2025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884A6-57CE-4AA6-8679-A98B3365A72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198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25.gif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41.jpeg"/><Relationship Id="rId4" Type="http://schemas.openxmlformats.org/officeDocument/2006/relationships/image" Target="../media/image5.emf"/><Relationship Id="rId9" Type="http://schemas.microsoft.com/office/2007/relationships/diagramDrawing" Target="../diagrams/drawing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image" Target="../media/image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image" Target="../media/image5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emf"/><Relationship Id="rId9" Type="http://schemas.microsoft.com/office/2007/relationships/diagramDrawing" Target="../diagrams/drawing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5.emf"/><Relationship Id="rId9" Type="http://schemas.microsoft.com/office/2007/relationships/diagramDrawing" Target="../diagrams/drawing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emf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51.jpg"/><Relationship Id="rId4" Type="http://schemas.openxmlformats.org/officeDocument/2006/relationships/diagramData" Target="../diagrams/data5.xml"/><Relationship Id="rId9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emf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55.jpeg"/><Relationship Id="rId4" Type="http://schemas.openxmlformats.org/officeDocument/2006/relationships/diagramData" Target="../diagrams/data6.xml"/><Relationship Id="rId9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60.gif"/><Relationship Id="rId4" Type="http://schemas.openxmlformats.org/officeDocument/2006/relationships/image" Target="../media/image58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5.emf"/><Relationship Id="rId7" Type="http://schemas.openxmlformats.org/officeDocument/2006/relationships/image" Target="../media/image63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5.emf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67.gif"/><Relationship Id="rId4" Type="http://schemas.openxmlformats.org/officeDocument/2006/relationships/image" Target="../media/image3.png"/><Relationship Id="rId9" Type="http://schemas.microsoft.com/office/2007/relationships/diagramDrawing" Target="../diagrams/drawing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13" Type="http://schemas.openxmlformats.org/officeDocument/2006/relationships/image" Target="../media/image74.gif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72.gif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5.emf"/><Relationship Id="rId10" Type="http://schemas.openxmlformats.org/officeDocument/2006/relationships/image" Target="../media/image71.gif"/><Relationship Id="rId4" Type="http://schemas.openxmlformats.org/officeDocument/2006/relationships/diagramLayout" Target="../diagrams/layout8.xml"/><Relationship Id="rId9" Type="http://schemas.openxmlformats.org/officeDocument/2006/relationships/image" Target="../media/image70.jpeg"/><Relationship Id="rId14" Type="http://schemas.openxmlformats.org/officeDocument/2006/relationships/image" Target="../media/image75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emf"/><Relationship Id="rId4" Type="http://schemas.openxmlformats.org/officeDocument/2006/relationships/image" Target="../media/image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emf"/><Relationship Id="rId4" Type="http://schemas.openxmlformats.org/officeDocument/2006/relationships/image" Target="../media/image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emf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.jpeg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image" Target="../media/image5.emf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6FC081-EFA5-8C45-8DF1-65056153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001" y="-236"/>
            <a:ext cx="12189993" cy="6858000"/>
          </a:xfrm>
          <a:prstGeom prst="rect">
            <a:avLst/>
          </a:prstGeom>
        </p:spPr>
      </p:pic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D8822720-081B-364F-9995-1A2E466DF654}"/>
              </a:ext>
            </a:extLst>
          </p:cNvPr>
          <p:cNvSpPr txBox="1"/>
          <p:nvPr/>
        </p:nvSpPr>
        <p:spPr>
          <a:xfrm>
            <a:off x="4966284" y="1493240"/>
            <a:ext cx="701661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800" b="1" i="1" dirty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Rendición de Cuentas del Hospital Miguel H Alcívar - Ministerio de Salud Pública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55D668-ED62-1AE2-F48B-CACC5C288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700" y="5957992"/>
            <a:ext cx="45776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46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34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229710" y="641131"/>
            <a:ext cx="10268607" cy="10497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MX" sz="2800" b="1" dirty="0">
                <a:solidFill>
                  <a:schemeClr val="accent5">
                    <a:lumMod val="75000"/>
                  </a:schemeClr>
                </a:solidFill>
              </a:rPr>
              <a:t>Se realizó la primera  Salpingectomía o Ligadura de Trompas por medio de Laparoscopía</a:t>
            </a:r>
            <a:endParaRPr lang="es-EC" sz="2800" b="1" kern="100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453538" y="1774891"/>
            <a:ext cx="1754006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05 abril de 2024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C5C1A9B-6BE6-8775-C7C6-250EB25FF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616" y="2254224"/>
            <a:ext cx="7742027" cy="3571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2337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66766" y="809547"/>
            <a:ext cx="5009124" cy="3558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sz="1600" b="1" kern="1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Implementación de  Estudios de Nasofibrolaringoscopía </a:t>
            </a:r>
            <a:endParaRPr lang="es-EC" sz="1600" kern="100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875002" y="1411034"/>
            <a:ext cx="219265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28 de mayo  de 2024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73B24B1-F316-68E8-D8D2-DE804D815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19016" y="2067099"/>
            <a:ext cx="5009122" cy="306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7887294" y="1424524"/>
            <a:ext cx="2098651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05 de junio de 2024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202214" y="787233"/>
            <a:ext cx="3263462" cy="3886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b="1" kern="1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Inician estudios de Mamografía </a:t>
            </a:r>
            <a:endParaRPr lang="es-EC" kern="100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39DB0EB-6317-9439-F425-9CE7CAB69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4828" y="2041217"/>
            <a:ext cx="5009123" cy="305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104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34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394" y="6124932"/>
            <a:ext cx="4596575" cy="62567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282770" y="676466"/>
            <a:ext cx="9165021" cy="10143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MX" sz="2800" b="1" dirty="0">
                <a:solidFill>
                  <a:schemeClr val="accent5">
                    <a:lumMod val="75000"/>
                  </a:schemeClr>
                </a:solidFill>
              </a:rPr>
              <a:t>Cirugía permite corregir anomalía genética en paciente pediátrica.</a:t>
            </a:r>
            <a:endParaRPr lang="es-EC" sz="2800" b="1" kern="100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76536" y="1764724"/>
            <a:ext cx="1861407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11 junio de 2024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25" y="2207934"/>
            <a:ext cx="3857625" cy="3541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20" y="2134056"/>
            <a:ext cx="3857625" cy="36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23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9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66766" y="809547"/>
            <a:ext cx="5576682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600" b="1" dirty="0">
                <a:solidFill>
                  <a:schemeClr val="accent5">
                    <a:lumMod val="75000"/>
                  </a:schemeClr>
                </a:solidFill>
              </a:rPr>
              <a:t>Implementación de Equipo de Biología Molecular Genexpert  para pruebas de TB y VIH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881591" y="1470448"/>
            <a:ext cx="2082621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03 de julio de 2024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508452D-94D0-7B6F-837F-CE1607F52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66" y="1931632"/>
            <a:ext cx="4912273" cy="353665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060947" y="849084"/>
            <a:ext cx="3922363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600" b="1" dirty="0">
                <a:solidFill>
                  <a:schemeClr val="accent5">
                    <a:lumMod val="75000"/>
                  </a:schemeClr>
                </a:solidFill>
              </a:rPr>
              <a:t>Primer E</a:t>
            </a:r>
            <a:r>
              <a:rPr lang="es-EC" sz="1600" dirty="0">
                <a:solidFill>
                  <a:schemeClr val="accent5">
                    <a:lumMod val="75000"/>
                  </a:schemeClr>
                </a:solidFill>
              </a:rPr>
              <a:t>𝐜𝐨𝐜𝐚𝐫𝐝𝐢𝐨𝐠𝐫𝐚𝐦𝐚 T𝐫𝐚𝐧𝐬𝐞𝐬𝐨𝐟á𝐠𝐢𝐜𝐨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842350" y="1374969"/>
            <a:ext cx="2196435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02 de agosto de 2024</a:t>
            </a:r>
          </a:p>
        </p:txBody>
      </p:sp>
      <p:pic>
        <p:nvPicPr>
          <p:cNvPr id="11" name="Imagen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51" y="1931632"/>
            <a:ext cx="4912273" cy="353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79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45" y="-82564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394" y="6124932"/>
            <a:ext cx="4596575" cy="62567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282770" y="676466"/>
            <a:ext cx="9165021" cy="10143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sz="2800" b="1" dirty="0">
                <a:solidFill>
                  <a:schemeClr val="accent5">
                    <a:lumMod val="75000"/>
                  </a:schemeClr>
                </a:solidFill>
              </a:rPr>
              <a:t>Extracción</a:t>
            </a:r>
            <a:r>
              <a:rPr lang="es-EC" sz="2800" dirty="0">
                <a:solidFill>
                  <a:schemeClr val="accent5">
                    <a:lumMod val="75000"/>
                  </a:schemeClr>
                </a:solidFill>
              </a:rPr>
              <a:t> T𝐮𝐦𝐨𝐫 U𝐭𝐞𝐫𝐢𝐧𝐨 𝐞𝐧 𝐞𝐥 𝐇𝐨𝐬𝐩𝐢𝐭𝐚𝐥 𝐌𝐢𝐠𝐮𝐞𝐥 𝐇. 𝐀𝐥𝐜𝐢𝐯𝐚𝐫</a:t>
            </a:r>
            <a:endParaRPr lang="es-EC" sz="2800" b="1" kern="100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76536" y="1764724"/>
            <a:ext cx="2249334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23 de agosto de 2024 </a:t>
            </a:r>
          </a:p>
        </p:txBody>
      </p:sp>
      <p:pic>
        <p:nvPicPr>
          <p:cNvPr id="8" name="Imagen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68" y="2274184"/>
            <a:ext cx="6873766" cy="3485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8498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89F68904-9E71-2F6E-3110-B58EF9BA6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B2FB51E-0279-F718-F5B8-F4F2EB27F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B1C98FF-985C-3BC6-9153-193CDE6BB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394" y="6124932"/>
            <a:ext cx="4596575" cy="62567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5758F25-0151-0CE5-482B-B6166F9FECCD}"/>
              </a:ext>
            </a:extLst>
          </p:cNvPr>
          <p:cNvSpPr/>
          <p:nvPr/>
        </p:nvSpPr>
        <p:spPr>
          <a:xfrm>
            <a:off x="1282770" y="676466"/>
            <a:ext cx="9165021" cy="9939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sz="2800" b="1" dirty="0">
                <a:solidFill>
                  <a:schemeClr val="accent5">
                    <a:lumMod val="75000"/>
                  </a:schemeClr>
                </a:solidFill>
              </a:rPr>
              <a:t>Primer Procedimiento Quirúrgico Pediátrico de Reconstrucción Anal</a:t>
            </a:r>
            <a:endParaRPr lang="es-EC" sz="2800" b="1" kern="100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7E14D57-8AA9-C4C9-F52C-0C1D72D745F2}"/>
              </a:ext>
            </a:extLst>
          </p:cNvPr>
          <p:cNvSpPr/>
          <p:nvPr/>
        </p:nvSpPr>
        <p:spPr>
          <a:xfrm>
            <a:off x="4576536" y="1764724"/>
            <a:ext cx="269253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22 de noviembre de 2024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F29DB4-A586-3FF0-2238-609FFEBB6A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669" y="2429422"/>
            <a:ext cx="6293222" cy="2958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9554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BCDC31B3-C7C4-4E92-01FA-3510FC7BE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A9F7E48-6FDE-0E92-4764-01F3D1847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B7BE878-5264-A530-D3E2-9FC2A2D7D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4BBF9A9-89C6-5D7C-BF9F-F6BF99844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464" y="1998556"/>
            <a:ext cx="7207623" cy="3559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98C75B9-0F69-19E6-36FE-89577DAD036D}"/>
              </a:ext>
            </a:extLst>
          </p:cNvPr>
          <p:cNvSpPr/>
          <p:nvPr/>
        </p:nvSpPr>
        <p:spPr>
          <a:xfrm>
            <a:off x="2492188" y="645335"/>
            <a:ext cx="6512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2000"/>
            </a:pPr>
            <a:r>
              <a:rPr lang="es-EC" sz="2000" b="1" dirty="0">
                <a:solidFill>
                  <a:schemeClr val="accent5">
                    <a:lumMod val="75000"/>
                  </a:schemeClr>
                </a:solidFill>
              </a:rPr>
              <a:t>CERTIFICACIÓN ESTABLECIMIENTO 100% LIBRE DE HUMO DE TABACO.</a:t>
            </a:r>
          </a:p>
        </p:txBody>
      </p:sp>
      <p:sp>
        <p:nvSpPr>
          <p:cNvPr id="6" name="Rectángulo redondeado 7">
            <a:extLst>
              <a:ext uri="{FF2B5EF4-FFF2-40B4-BE49-F238E27FC236}">
                <a16:creationId xmlns:a16="http://schemas.microsoft.com/office/drawing/2014/main" id="{E866C664-919F-4BAD-E656-16443EF540BB}"/>
              </a:ext>
            </a:extLst>
          </p:cNvPr>
          <p:cNvSpPr/>
          <p:nvPr/>
        </p:nvSpPr>
        <p:spPr>
          <a:xfrm>
            <a:off x="4456526" y="1293325"/>
            <a:ext cx="2583795" cy="52308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chemeClr val="tx1"/>
                </a:solidFill>
              </a:rPr>
              <a:t>01  DE ABRIL DE 2024</a:t>
            </a:r>
            <a:endParaRPr lang="es-EC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80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6D2EFFD0-3758-F834-6BEB-FF001DDE4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7F5B249-78F4-C05F-7AD9-068199550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7B3D46B-95AC-BDF0-CC83-B083704BB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549FB71-A8BB-0CB8-5A88-09F133250B53}"/>
              </a:ext>
            </a:extLst>
          </p:cNvPr>
          <p:cNvSpPr txBox="1"/>
          <p:nvPr/>
        </p:nvSpPr>
        <p:spPr>
          <a:xfrm>
            <a:off x="1900518" y="703294"/>
            <a:ext cx="7390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ts val="2000"/>
            </a:pPr>
            <a:r>
              <a:rPr lang="es-EC" sz="1800" b="1" dirty="0">
                <a:solidFill>
                  <a:schemeClr val="accent5">
                    <a:lumMod val="75000"/>
                  </a:schemeClr>
                </a:solidFill>
              </a:rPr>
              <a:t>CERTIFICACIÓN DE APOYO A LA LACTANCIA MATERNA Y APERTURA LACTARIO.</a:t>
            </a:r>
          </a:p>
        </p:txBody>
      </p:sp>
      <p:sp>
        <p:nvSpPr>
          <p:cNvPr id="6" name="Rectángulo redondeado 7">
            <a:extLst>
              <a:ext uri="{FF2B5EF4-FFF2-40B4-BE49-F238E27FC236}">
                <a16:creationId xmlns:a16="http://schemas.microsoft.com/office/drawing/2014/main" id="{9E73DCF8-DFED-EF46-2CA8-5AFCF1093170}"/>
              </a:ext>
            </a:extLst>
          </p:cNvPr>
          <p:cNvSpPr/>
          <p:nvPr/>
        </p:nvSpPr>
        <p:spPr>
          <a:xfrm>
            <a:off x="4438597" y="1349625"/>
            <a:ext cx="2583795" cy="52308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chemeClr val="tx1"/>
                </a:solidFill>
              </a:rPr>
              <a:t>07 DE AGOSTO DE 2024</a:t>
            </a:r>
            <a:endParaRPr lang="es-EC" sz="1400" b="1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C08445-A5B1-0451-01A2-5EA962D4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35" y="2052919"/>
            <a:ext cx="6651812" cy="3050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9545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6FC081-EFA5-8C45-8DF1-65056153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3" y="-4151"/>
            <a:ext cx="12189993" cy="6858000"/>
          </a:xfrm>
          <a:prstGeom prst="rect">
            <a:avLst/>
          </a:prstGeom>
        </p:spPr>
      </p:pic>
      <p:sp>
        <p:nvSpPr>
          <p:cNvPr id="6" name="Google Shape;90;p1">
            <a:extLst>
              <a:ext uri="{FF2B5EF4-FFF2-40B4-BE49-F238E27FC236}">
                <a16:creationId xmlns:a16="http://schemas.microsoft.com/office/drawing/2014/main" id="{93F0D9D1-5191-214F-9D04-C7A7DFDD6B75}"/>
              </a:ext>
            </a:extLst>
          </p:cNvPr>
          <p:cNvSpPr txBox="1"/>
          <p:nvPr/>
        </p:nvSpPr>
        <p:spPr>
          <a:xfrm>
            <a:off x="4876563" y="2163004"/>
            <a:ext cx="7135897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5000"/>
            </a:pPr>
            <a:r>
              <a:rPr lang="es-EC" sz="4400" b="1" u="none" strike="noStrike" cap="none" dirty="0">
                <a:solidFill>
                  <a:schemeClr val="bg1"/>
                </a:solidFill>
                <a:sym typeface="Arial"/>
              </a:rPr>
              <a:t>OE1 Incrementar la efectividad de la Gobernanza en el Sistema Nacional de Salud</a:t>
            </a:r>
          </a:p>
        </p:txBody>
      </p:sp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D8822720-081B-364F-9995-1A2E466DF654}"/>
              </a:ext>
            </a:extLst>
          </p:cNvPr>
          <p:cNvSpPr txBox="1"/>
          <p:nvPr/>
        </p:nvSpPr>
        <p:spPr>
          <a:xfrm>
            <a:off x="5225433" y="1300911"/>
            <a:ext cx="643815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400" b="1" i="1" dirty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Estratégico 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55D668-ED62-1AE2-F48B-CACC5C288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700" y="5957992"/>
            <a:ext cx="45776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21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2" y="0"/>
            <a:ext cx="12192000" cy="702603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792" y="6064283"/>
            <a:ext cx="4596575" cy="625679"/>
          </a:xfrm>
          <a:prstGeom prst="rect">
            <a:avLst/>
          </a:prstGeom>
        </p:spPr>
      </p:pic>
      <p:sp>
        <p:nvSpPr>
          <p:cNvPr id="12" name="Rectángulo: esquinas redondeadas 10">
            <a:extLst>
              <a:ext uri="{FF2B5EF4-FFF2-40B4-BE49-F238E27FC236}">
                <a16:creationId xmlns:a16="http://schemas.microsoft.com/office/drawing/2014/main" id="{1F248A1F-BACA-9B94-0CD5-2381FA3B2FC1}"/>
              </a:ext>
            </a:extLst>
          </p:cNvPr>
          <p:cNvSpPr/>
          <p:nvPr/>
        </p:nvSpPr>
        <p:spPr>
          <a:xfrm>
            <a:off x="4346406" y="2259076"/>
            <a:ext cx="2205417" cy="505223"/>
          </a:xfrm>
          <a:prstGeom prst="roundRect">
            <a:avLst>
              <a:gd name="adj" fmla="val 1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EC" sz="2400" dirty="0"/>
              <a:t> </a:t>
            </a:r>
            <a:r>
              <a:rPr lang="es-EC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$1´840,949.13 </a:t>
            </a:r>
            <a:endParaRPr lang="es-EC" sz="240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6" y="1500605"/>
            <a:ext cx="1524000" cy="180975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82F4B80-56A5-FE5F-FFEC-65409E72F404}"/>
              </a:ext>
            </a:extLst>
          </p:cNvPr>
          <p:cNvSpPr txBox="1"/>
          <p:nvPr/>
        </p:nvSpPr>
        <p:spPr>
          <a:xfrm>
            <a:off x="77868" y="5761369"/>
            <a:ext cx="6748020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buNone/>
            </a:pPr>
            <a:r>
              <a:rPr lang="es-EC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</a:rPr>
              <a:t>   </a:t>
            </a:r>
            <a:r>
              <a:rPr lang="es-EC" sz="1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Fuente: </a:t>
            </a:r>
            <a:r>
              <a:rPr lang="es-EC" sz="1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Recaudación - Hospital Miguel H. Alcívar</a:t>
            </a:r>
            <a:r>
              <a:rPr lang="es-EC" sz="1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                  </a:t>
            </a:r>
            <a:endParaRPr lang="es-EC" sz="2400" dirty="0">
              <a:effectLst/>
              <a:latin typeface="+mn-lt"/>
              <a:ea typeface="Calibri" panose="020F0502020204030204" pitchFamily="34" charset="0"/>
            </a:endParaRPr>
          </a:p>
          <a:p>
            <a:pPr marL="457200">
              <a:buNone/>
            </a:pPr>
            <a:r>
              <a:rPr lang="es-EC" sz="1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     Elaboración: </a:t>
            </a:r>
            <a:r>
              <a:rPr lang="es-EC" sz="1400" dirty="0">
                <a:effectLst/>
                <a:ea typeface="Calibri" panose="020F0502020204030204" pitchFamily="34" charset="0"/>
              </a:rPr>
              <a:t>Unidad Financiera-</a:t>
            </a:r>
            <a:r>
              <a:rPr lang="es-EC" sz="1400" dirty="0">
                <a:effectLst/>
                <a:ea typeface="Times New Roman" panose="02020603050405020304" pitchFamily="18" charset="0"/>
              </a:rPr>
              <a:t>Recaudación</a:t>
            </a:r>
            <a:endParaRPr lang="es-EC" sz="1400" dirty="0">
              <a:effectLst/>
              <a:ea typeface="Calibri" panose="020F0502020204030204" pitchFamily="34" charset="0"/>
            </a:endParaRPr>
          </a:p>
          <a:p>
            <a:pPr>
              <a:spcAft>
                <a:spcPts val="1000"/>
              </a:spcAft>
              <a:buNone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C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C" dirty="0"/>
          </a:p>
        </p:txBody>
      </p:sp>
      <p:sp>
        <p:nvSpPr>
          <p:cNvPr id="16" name="Rectángulo: esquinas redondeadas 10">
            <a:extLst>
              <a:ext uri="{FF2B5EF4-FFF2-40B4-BE49-F238E27FC236}">
                <a16:creationId xmlns:a16="http://schemas.microsoft.com/office/drawing/2014/main" id="{1F248A1F-BACA-9B94-0CD5-2381FA3B2FC1}"/>
              </a:ext>
            </a:extLst>
          </p:cNvPr>
          <p:cNvSpPr/>
          <p:nvPr/>
        </p:nvSpPr>
        <p:spPr>
          <a:xfrm>
            <a:off x="4328326" y="1381268"/>
            <a:ext cx="2162668" cy="521185"/>
          </a:xfrm>
          <a:prstGeom prst="roundRect">
            <a:avLst>
              <a:gd name="adj" fmla="val 1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EC" dirty="0"/>
              <a:t> </a:t>
            </a:r>
            <a:r>
              <a:rPr lang="es-EC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$1´435,267.25</a:t>
            </a:r>
          </a:p>
        </p:txBody>
      </p:sp>
      <p:sp>
        <p:nvSpPr>
          <p:cNvPr id="29" name="Rectángulo redondeado 28"/>
          <p:cNvSpPr/>
          <p:nvPr/>
        </p:nvSpPr>
        <p:spPr>
          <a:xfrm>
            <a:off x="2260929" y="1381268"/>
            <a:ext cx="993759" cy="50937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</a:t>
            </a:r>
            <a:endParaRPr lang="es-EC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2260928" y="2269996"/>
            <a:ext cx="993759" cy="50937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  <a:endParaRPr lang="es-EC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Flecha derecha 31"/>
          <p:cNvSpPr/>
          <p:nvPr/>
        </p:nvSpPr>
        <p:spPr>
          <a:xfrm>
            <a:off x="3451878" y="1495828"/>
            <a:ext cx="697339" cy="20923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Flecha derecha 32"/>
          <p:cNvSpPr/>
          <p:nvPr/>
        </p:nvSpPr>
        <p:spPr>
          <a:xfrm>
            <a:off x="3451877" y="2389980"/>
            <a:ext cx="697339" cy="20923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CuadroTexto 3"/>
          <p:cNvSpPr txBox="1"/>
          <p:nvPr/>
        </p:nvSpPr>
        <p:spPr>
          <a:xfrm>
            <a:off x="1502980" y="545233"/>
            <a:ext cx="8699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800100">
              <a:spcBef>
                <a:spcPct val="0"/>
              </a:spcBef>
            </a:pPr>
            <a:r>
              <a:rPr lang="es-EC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Planillaje</a:t>
            </a:r>
            <a:r>
              <a:rPr lang="es-EC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por atenciones a pacientes de subsistemas </a:t>
            </a:r>
            <a:r>
              <a:rPr lang="es-EC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IESS, ISSFA, ISSPOL, SPPAT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434641"/>
              </p:ext>
            </p:extLst>
          </p:nvPr>
        </p:nvGraphicFramePr>
        <p:xfrm>
          <a:off x="777878" y="3666980"/>
          <a:ext cx="6945233" cy="1692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754">
                  <a:extLst>
                    <a:ext uri="{9D8B030D-6E8A-4147-A177-3AD203B41FA5}">
                      <a16:colId xmlns:a16="http://schemas.microsoft.com/office/drawing/2014/main" val="1035625063"/>
                    </a:ext>
                  </a:extLst>
                </a:gridCol>
                <a:gridCol w="1477040">
                  <a:extLst>
                    <a:ext uri="{9D8B030D-6E8A-4147-A177-3AD203B41FA5}">
                      <a16:colId xmlns:a16="http://schemas.microsoft.com/office/drawing/2014/main" val="1443756310"/>
                    </a:ext>
                  </a:extLst>
                </a:gridCol>
                <a:gridCol w="1335622">
                  <a:extLst>
                    <a:ext uri="{9D8B030D-6E8A-4147-A177-3AD203B41FA5}">
                      <a16:colId xmlns:a16="http://schemas.microsoft.com/office/drawing/2014/main" val="2000274014"/>
                    </a:ext>
                  </a:extLst>
                </a:gridCol>
                <a:gridCol w="1697025">
                  <a:extLst>
                    <a:ext uri="{9D8B030D-6E8A-4147-A177-3AD203B41FA5}">
                      <a16:colId xmlns:a16="http://schemas.microsoft.com/office/drawing/2014/main" val="281116031"/>
                    </a:ext>
                  </a:extLst>
                </a:gridCol>
                <a:gridCol w="942792">
                  <a:extLst>
                    <a:ext uri="{9D8B030D-6E8A-4147-A177-3AD203B41FA5}">
                      <a16:colId xmlns:a16="http://schemas.microsoft.com/office/drawing/2014/main" val="2955159617"/>
                    </a:ext>
                  </a:extLst>
                </a:gridCol>
              </a:tblGrid>
              <a:tr h="33843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TIPO DE SEGURO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HOSPITALIZACIÓN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EMERGENCIA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CONSULTA EXTERNA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TOTAL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6282849"/>
                  </a:ext>
                </a:extLst>
              </a:tr>
              <a:tr h="33843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SSC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u="none" strike="noStrike">
                          <a:effectLst/>
                        </a:rPr>
                        <a:t>753,055.61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u="none" strike="noStrike">
                          <a:effectLst/>
                        </a:rPr>
                        <a:t>87,111.07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u="none" strike="noStrike">
                          <a:effectLst/>
                        </a:rPr>
                        <a:t>218,809.53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u="none" strike="noStrike" dirty="0">
                          <a:effectLst/>
                        </a:rPr>
                        <a:t>1´058,976.21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2549875"/>
                  </a:ext>
                </a:extLst>
              </a:tr>
              <a:tr h="33843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IESS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u="none" strike="noStrike">
                          <a:effectLst/>
                        </a:rPr>
                        <a:t>474,227.29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u="none" strike="noStrike" dirty="0">
                          <a:effectLst/>
                        </a:rPr>
                        <a:t>100,067.17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u="none" strike="noStrike">
                          <a:effectLst/>
                        </a:rPr>
                        <a:t>204,842.78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u="none" strike="noStrike" dirty="0">
                          <a:effectLst/>
                        </a:rPr>
                        <a:t>779,137.24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0764616"/>
                  </a:ext>
                </a:extLst>
              </a:tr>
              <a:tr h="33843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ISSPOL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u="none" strike="noStrike" dirty="0">
                          <a:effectLst/>
                        </a:rPr>
                        <a:t>0.00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u="none" strike="noStrike">
                          <a:effectLst/>
                        </a:rPr>
                        <a:t>1,257.93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u="none" strike="noStrike">
                          <a:effectLst/>
                        </a:rPr>
                        <a:t>1,577.75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u="none" strike="noStrike" dirty="0">
                          <a:effectLst/>
                        </a:rPr>
                        <a:t>2,835.68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9187984"/>
                  </a:ext>
                </a:extLst>
              </a:tr>
              <a:tr h="33843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TOTAL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u="none" strike="noStrike">
                          <a:effectLst/>
                        </a:rPr>
                        <a:t>1´227,282.90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u="none" strike="noStrike">
                          <a:effectLst/>
                        </a:rPr>
                        <a:t>188,436.17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u="none" strike="noStrike">
                          <a:effectLst/>
                        </a:rPr>
                        <a:t>425,230.06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u="none" strike="noStrike" dirty="0">
                          <a:effectLst/>
                        </a:rPr>
                        <a:t>1´840,949.13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9686815"/>
                  </a:ext>
                </a:extLst>
              </a:tr>
            </a:tbl>
          </a:graphicData>
        </a:graphic>
      </p:graphicFrame>
      <p:graphicFrame>
        <p:nvGraphicFramePr>
          <p:cNvPr id="20" name="Gráfico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0665584"/>
              </p:ext>
            </p:extLst>
          </p:nvPr>
        </p:nvGraphicFramePr>
        <p:xfrm>
          <a:off x="7252678" y="103388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14608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99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06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8C799CF9-452C-1FA1-02B6-AC4EFFD66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4B13CF6-94AC-BC58-4528-603DAD8FEF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3" y="-4151"/>
            <a:ext cx="12189993" cy="6858000"/>
          </a:xfrm>
          <a:prstGeom prst="rect">
            <a:avLst/>
          </a:prstGeom>
        </p:spPr>
      </p:pic>
      <p:sp>
        <p:nvSpPr>
          <p:cNvPr id="6" name="Google Shape;90;p1">
            <a:extLst>
              <a:ext uri="{FF2B5EF4-FFF2-40B4-BE49-F238E27FC236}">
                <a16:creationId xmlns:a16="http://schemas.microsoft.com/office/drawing/2014/main" id="{1347E795-40AA-5C16-CB7D-E7872286B08B}"/>
              </a:ext>
            </a:extLst>
          </p:cNvPr>
          <p:cNvSpPr txBox="1"/>
          <p:nvPr/>
        </p:nvSpPr>
        <p:spPr>
          <a:xfrm>
            <a:off x="4876563" y="2163004"/>
            <a:ext cx="7135897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5000"/>
            </a:pPr>
            <a:r>
              <a:rPr lang="es-EC" sz="4400" b="1" u="none" strike="noStrike" cap="none" dirty="0">
                <a:solidFill>
                  <a:schemeClr val="bg1"/>
                </a:solidFill>
                <a:sym typeface="Arial"/>
              </a:rPr>
              <a:t>OE2  Incrementar la Calidad de la Vigilancia, Prevención y Control Sanitario en el Sistema Nacional de Salud </a:t>
            </a:r>
          </a:p>
          <a:p>
            <a:pPr lvl="0" algn="ctr">
              <a:buSzPts val="5000"/>
            </a:pPr>
            <a:endParaRPr lang="es-EC" sz="4400" b="1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58720604-085C-BD43-F057-0A66E5BDECF9}"/>
              </a:ext>
            </a:extLst>
          </p:cNvPr>
          <p:cNvSpPr txBox="1"/>
          <p:nvPr/>
        </p:nvSpPr>
        <p:spPr>
          <a:xfrm>
            <a:off x="5225433" y="1300911"/>
            <a:ext cx="643815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400" b="1" i="1" dirty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Estratégico 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endParaRPr lang="es-ES" sz="4400" b="1" i="1" dirty="0">
              <a:solidFill>
                <a:srgbClr val="E5C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B6A14F2-0A44-4EFD-60FF-67CF58706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700" y="5957992"/>
            <a:ext cx="45776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20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sp>
        <p:nvSpPr>
          <p:cNvPr id="119" name="Google Shape;119;p4"/>
          <p:cNvSpPr txBox="1"/>
          <p:nvPr/>
        </p:nvSpPr>
        <p:spPr>
          <a:xfrm>
            <a:off x="1423502" y="449371"/>
            <a:ext cx="883695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  <a:tabLst>
                <a:tab pos="4310063" algn="l"/>
              </a:tabLst>
            </a:pPr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ACUMULADO DE ENFERMEDADES NOTIFICADAS EN SIVE- ALERTA AÑO 2024 HMHA</a:t>
            </a:r>
            <a:endParaRPr lang="es-EC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lvl="0" algn="ctr">
              <a:buSzPts val="2000"/>
              <a:tabLst>
                <a:tab pos="4310063" algn="l"/>
              </a:tabLst>
            </a:pPr>
            <a:endParaRPr lang="es-MX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913D27F-5AD4-0239-01DE-B83194AD66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017298"/>
              </p:ext>
            </p:extLst>
          </p:nvPr>
        </p:nvGraphicFramePr>
        <p:xfrm>
          <a:off x="395355" y="945757"/>
          <a:ext cx="11209934" cy="3296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82F4B80-56A5-FE5F-FFEC-65409E72F404}"/>
              </a:ext>
            </a:extLst>
          </p:cNvPr>
          <p:cNvSpPr txBox="1"/>
          <p:nvPr/>
        </p:nvSpPr>
        <p:spPr>
          <a:xfrm>
            <a:off x="206548" y="5638869"/>
            <a:ext cx="6748020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buNone/>
            </a:pPr>
            <a:r>
              <a:rPr lang="es-EC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</a:rPr>
              <a:t>   </a:t>
            </a:r>
            <a:r>
              <a:rPr lang="es-EC" sz="1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Fuente: </a:t>
            </a:r>
            <a:r>
              <a:rPr lang="es-EC" sz="1400" dirty="0">
                <a:solidFill>
                  <a:srgbClr val="000000"/>
                </a:solidFill>
                <a:ea typeface="Calibri" panose="020F0502020204030204" pitchFamily="34" charset="0"/>
              </a:rPr>
              <a:t>VIEPI del HMHA</a:t>
            </a:r>
            <a:endParaRPr lang="es-EC" sz="2400" dirty="0">
              <a:effectLst/>
              <a:latin typeface="+mn-lt"/>
              <a:ea typeface="Calibri" panose="020F0502020204030204" pitchFamily="34" charset="0"/>
            </a:endParaRPr>
          </a:p>
          <a:p>
            <a:pPr marL="457200">
              <a:buNone/>
            </a:pPr>
            <a:r>
              <a:rPr lang="es-EC" sz="1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     Elaboración: </a:t>
            </a:r>
            <a:r>
              <a:rPr lang="es-EC" sz="1400" dirty="0">
                <a:ea typeface="Calibri" panose="020F0502020204030204" pitchFamily="34" charset="0"/>
              </a:rPr>
              <a:t>: Unidad de Epidemiología</a:t>
            </a:r>
          </a:p>
          <a:p>
            <a:pPr>
              <a:spcAft>
                <a:spcPts val="1000"/>
              </a:spcAft>
              <a:buNone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C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872359" y="4353962"/>
            <a:ext cx="10604937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año 2024 en el Sistema VIEPI se reportan los siguientes casos de notificación individual: 61 casos de Dengue con signos de alarma, 5 exposición a mamíferos susceptibles a rabia, 3 Mordeduras de Serpientes con envenenamiento (1 leve, 1 moderado y 1 grave), 2 Hepatitis B  y 1 intoxicación por herbicida y fungicida; así como también se reportan los siguientes casos y de Notificación Grupal: 577 Dengue sin signos de alarma, 40 neumonías, 5 varicelas, 2 intoxicaciones alimentarias bacterianas, todos notificados por el área de emergencia. 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154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F9253F50-0496-5222-A247-B15D3DCD0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3C20948-211C-EFF4-12FF-C4C1E8C27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91D5825-2CE6-E26C-AD5B-2E6ACAB3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241" y="4903445"/>
            <a:ext cx="7772400" cy="105796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EA878EB-07F3-96CC-104E-269F34A3AA48}"/>
              </a:ext>
            </a:extLst>
          </p:cNvPr>
          <p:cNvSpPr txBox="1"/>
          <p:nvPr/>
        </p:nvSpPr>
        <p:spPr>
          <a:xfrm>
            <a:off x="2526302" y="300455"/>
            <a:ext cx="6182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CASOS DE DENGUE HMHA 2024</a:t>
            </a:r>
            <a:endParaRPr lang="es-EC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id="{62035C88-3054-14D8-F7A6-69DBAEA461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1389610"/>
              </p:ext>
            </p:extLst>
          </p:nvPr>
        </p:nvGraphicFramePr>
        <p:xfrm>
          <a:off x="950817" y="700565"/>
          <a:ext cx="10526480" cy="3577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582F4B80-56A5-FE5F-FFEC-65409E72F404}"/>
              </a:ext>
            </a:extLst>
          </p:cNvPr>
          <p:cNvSpPr txBox="1"/>
          <p:nvPr/>
        </p:nvSpPr>
        <p:spPr>
          <a:xfrm>
            <a:off x="369457" y="5859587"/>
            <a:ext cx="5479549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buNone/>
            </a:pPr>
            <a:r>
              <a:rPr lang="es-EC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</a:rPr>
              <a:t>   </a:t>
            </a:r>
            <a:r>
              <a:rPr lang="es-EC" sz="1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Fuente: </a:t>
            </a:r>
            <a:r>
              <a:rPr lang="es-EC" sz="1400" dirty="0">
                <a:solidFill>
                  <a:srgbClr val="000000"/>
                </a:solidFill>
                <a:ea typeface="Calibri" panose="020F0502020204030204" pitchFamily="34" charset="0"/>
              </a:rPr>
              <a:t>VIEPI del HMHA</a:t>
            </a:r>
            <a:endParaRPr lang="es-EC" sz="2400" dirty="0">
              <a:effectLst/>
              <a:latin typeface="+mn-lt"/>
              <a:ea typeface="Calibri" panose="020F0502020204030204" pitchFamily="34" charset="0"/>
            </a:endParaRPr>
          </a:p>
          <a:p>
            <a:pPr marL="457200">
              <a:buNone/>
            </a:pPr>
            <a:r>
              <a:rPr lang="es-EC" sz="1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     Elaboración: </a:t>
            </a:r>
            <a:r>
              <a:rPr lang="es-EC" sz="1400" dirty="0">
                <a:ea typeface="Calibri" panose="020F0502020204030204" pitchFamily="34" charset="0"/>
              </a:rPr>
              <a:t>: Unidad de Epidemiología</a:t>
            </a:r>
          </a:p>
          <a:p>
            <a:pPr>
              <a:spcAft>
                <a:spcPts val="1000"/>
              </a:spcAft>
              <a:buNone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C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C" dirty="0"/>
          </a:p>
        </p:txBody>
      </p:sp>
      <p:sp>
        <p:nvSpPr>
          <p:cNvPr id="3" name="Rectángulo 2"/>
          <p:cNvSpPr/>
          <p:nvPr/>
        </p:nvSpPr>
        <p:spPr>
          <a:xfrm>
            <a:off x="1030013" y="4339447"/>
            <a:ext cx="9963808" cy="134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año 2024, el canal endémico de casos de Dengue en el HMHA, a partir de la SE 1 hasta la SE 26 se mantuvo en zona de epidemia, es decir que el número de casos esperado fue superior a lo registrado en años anteriores, la tendencia fue a nivel local, con casos autóctonos, propios de nuestra región Subtropical. 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HMHA se registraron 577 casos de Dengue sin signos de Alarma, 61 casos de Dengue con Signos de Alarma y 4 casos de Dengue Grave.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70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6FC081-EFA5-8C45-8DF1-65056153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sp>
        <p:nvSpPr>
          <p:cNvPr id="6" name="Google Shape;90;p1">
            <a:extLst>
              <a:ext uri="{FF2B5EF4-FFF2-40B4-BE49-F238E27FC236}">
                <a16:creationId xmlns:a16="http://schemas.microsoft.com/office/drawing/2014/main" id="{93F0D9D1-5191-214F-9D04-C7A7DFDD6B75}"/>
              </a:ext>
            </a:extLst>
          </p:cNvPr>
          <p:cNvSpPr txBox="1"/>
          <p:nvPr/>
        </p:nvSpPr>
        <p:spPr>
          <a:xfrm>
            <a:off x="5203137" y="2181135"/>
            <a:ext cx="6822086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5000"/>
            </a:pPr>
            <a:r>
              <a:rPr lang="es-EC" sz="4400" b="1" noProof="0" dirty="0">
                <a:solidFill>
                  <a:schemeClr val="bg1"/>
                </a:solidFill>
              </a:rPr>
              <a:t>Incrementar la promoción de la salud en la población</a:t>
            </a:r>
            <a:endParaRPr lang="es-EC" sz="4400" b="1" u="none" strike="noStrike" cap="none" noProof="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D8822720-081B-364F-9995-1A2E466DF654}"/>
              </a:ext>
            </a:extLst>
          </p:cNvPr>
          <p:cNvSpPr txBox="1"/>
          <p:nvPr/>
        </p:nvSpPr>
        <p:spPr>
          <a:xfrm>
            <a:off x="5203137" y="1320193"/>
            <a:ext cx="630638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C" sz="4400" b="1" i="1" noProof="0" dirty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Estratégico 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55D668-ED62-1AE2-F48B-CACC5C288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700" y="5957992"/>
            <a:ext cx="45776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37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288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E73A8DD-EFD3-EC0D-4A3F-EC06F6B5C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606751"/>
              </p:ext>
            </p:extLst>
          </p:nvPr>
        </p:nvGraphicFramePr>
        <p:xfrm>
          <a:off x="615677" y="641307"/>
          <a:ext cx="4393768" cy="532010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393768">
                  <a:extLst>
                    <a:ext uri="{9D8B030D-6E8A-4147-A177-3AD203B41FA5}">
                      <a16:colId xmlns:a16="http://schemas.microsoft.com/office/drawing/2014/main" val="1558186354"/>
                    </a:ext>
                  </a:extLst>
                </a:gridCol>
              </a:tblGrid>
              <a:tr h="18410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C" sz="1400" noProof="0" dirty="0">
                          <a:effectLst/>
                        </a:rPr>
                        <a:t>PROMOCIÓN DE SALUD</a:t>
                      </a:r>
                      <a:endParaRPr lang="es-EC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7105725"/>
                  </a:ext>
                </a:extLst>
              </a:tr>
              <a:tr h="31006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C" sz="1100" noProof="0" dirty="0">
                          <a:effectLst/>
                        </a:rPr>
                        <a:t>PREVENCIÓN DEL DENGUE</a:t>
                      </a:r>
                      <a:endParaRPr lang="es-EC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63089"/>
                  </a:ext>
                </a:extLst>
              </a:tr>
              <a:tr h="31006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C" sz="1100" noProof="0" dirty="0">
                          <a:effectLst/>
                        </a:rPr>
                        <a:t>DÍA INTERNACIONAL CONTRA EL CÁNCER INFANTIL</a:t>
                      </a:r>
                      <a:endParaRPr lang="es-EC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7051704"/>
                  </a:ext>
                </a:extLst>
              </a:tr>
              <a:tr h="31006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C" sz="1100" noProof="0" dirty="0">
                          <a:effectLst/>
                        </a:rPr>
                        <a:t>DÍA MUNDIAL LUCHA CONTRA LA OBESIDAD</a:t>
                      </a:r>
                      <a:endParaRPr lang="es-EC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694442"/>
                  </a:ext>
                </a:extLst>
              </a:tr>
              <a:tr h="31006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C" sz="1100" noProof="0" dirty="0">
                          <a:effectLst/>
                        </a:rPr>
                        <a:t>DÍA MUNDIAL CONTRA LA TUBERCULOSIS</a:t>
                      </a:r>
                      <a:endParaRPr lang="es-EC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9279145"/>
                  </a:ext>
                </a:extLst>
              </a:tr>
              <a:tr h="31006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C" sz="1100" noProof="0" dirty="0">
                          <a:effectLst/>
                        </a:rPr>
                        <a:t>DÍA MUNDIAL DE LOS TRANSPLANTES RENALES</a:t>
                      </a:r>
                      <a:endParaRPr lang="es-EC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0053016"/>
                  </a:ext>
                </a:extLst>
              </a:tr>
              <a:tr h="31006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C" sz="1100" noProof="0" dirty="0">
                          <a:effectLst/>
                        </a:rPr>
                        <a:t>CONCIENCIACIÓN SOBRE EL AUTISMO</a:t>
                      </a:r>
                      <a:endParaRPr lang="es-EC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1356782"/>
                  </a:ext>
                </a:extLst>
              </a:tr>
              <a:tr h="31006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C" sz="1100" noProof="0" dirty="0">
                          <a:effectLst/>
                        </a:rPr>
                        <a:t>PROTECCIÓN DE LA LACTANCIA MATERNA</a:t>
                      </a:r>
                      <a:endParaRPr lang="es-EC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8073009"/>
                  </a:ext>
                </a:extLst>
              </a:tr>
              <a:tr h="31006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C" sz="1100" noProof="0" dirty="0">
                          <a:effectLst/>
                        </a:rPr>
                        <a:t>DÍA MUNDIAL SIN TABACO</a:t>
                      </a:r>
                      <a:endParaRPr lang="es-EC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8136791"/>
                  </a:ext>
                </a:extLst>
              </a:tr>
              <a:tr h="31006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C" sz="1100" noProof="0" dirty="0">
                          <a:effectLst/>
                        </a:rPr>
                        <a:t>DÍA DEL NIÑO</a:t>
                      </a:r>
                      <a:endParaRPr lang="es-EC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8982296"/>
                  </a:ext>
                </a:extLst>
              </a:tr>
              <a:tr h="31006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C" sz="1100" noProof="0" dirty="0">
                          <a:effectLst/>
                        </a:rPr>
                        <a:t>SEMANA MUNDIAL DE LA LACTANCIA MATERNA</a:t>
                      </a:r>
                      <a:endParaRPr lang="es-EC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3712604"/>
                  </a:ext>
                </a:extLst>
              </a:tr>
              <a:tr h="31006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C" sz="1100" noProof="0" dirty="0">
                          <a:effectLst/>
                        </a:rPr>
                        <a:t>DÍA MUNDIAL CONTRA LA HEPATITIS</a:t>
                      </a:r>
                      <a:endParaRPr lang="es-EC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5673994"/>
                  </a:ext>
                </a:extLst>
              </a:tr>
              <a:tr h="31006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C" sz="1100" noProof="0" dirty="0">
                          <a:effectLst/>
                        </a:rPr>
                        <a:t>DÍA MUNDIAL DEL ADULTO MAYOR</a:t>
                      </a:r>
                      <a:endParaRPr lang="es-EC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9109742"/>
                  </a:ext>
                </a:extLst>
              </a:tr>
              <a:tr h="31006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C" sz="1100" noProof="0" dirty="0">
                          <a:effectLst/>
                        </a:rPr>
                        <a:t>DÍA MUNDIAL CONTRA LA DIABETES</a:t>
                      </a:r>
                      <a:endParaRPr lang="es-EC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3514202"/>
                  </a:ext>
                </a:extLst>
              </a:tr>
              <a:tr h="368209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C" sz="1100" noProof="0" dirty="0">
                          <a:effectLst/>
                        </a:rPr>
                        <a:t>CAMPAÑA</a:t>
                      </a:r>
                      <a:r>
                        <a:rPr lang="es-EC" sz="1100" baseline="0" noProof="0" dirty="0">
                          <a:effectLst/>
                        </a:rPr>
                        <a:t> DE CONCIENTIZACIÓN EN DIFERENTES MEDIOS DE COMUNICACIÓN </a:t>
                      </a:r>
                      <a:endParaRPr lang="es-EC" sz="1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9006518"/>
                  </a:ext>
                </a:extLst>
              </a:tr>
              <a:tr h="31006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C" sz="1100" noProof="0" dirty="0">
                          <a:effectLst/>
                        </a:rPr>
                        <a:t>DÍA MUNDIAL CONTRA EL SIDA</a:t>
                      </a:r>
                      <a:endParaRPr lang="es-EC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8382857"/>
                  </a:ext>
                </a:extLst>
              </a:tr>
              <a:tr h="39765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s-EC" sz="1100" noProof="0" dirty="0">
                          <a:effectLst/>
                        </a:rPr>
                        <a:t>TALLERES DE EDUCACIÓN PRENATAL PARA GESTANTE</a:t>
                      </a:r>
                      <a:endParaRPr lang="es-EC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8192962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198D527E-1E76-6185-4737-17E9E13B19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46" y="812437"/>
            <a:ext cx="2978129" cy="22724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57E3D60-56F8-879E-0E3A-873FE6F446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17" y="812437"/>
            <a:ext cx="3079623" cy="2272423"/>
          </a:xfrm>
          <a:prstGeom prst="rect">
            <a:avLst/>
          </a:prstGeom>
        </p:spPr>
      </p:pic>
      <p:sp>
        <p:nvSpPr>
          <p:cNvPr id="8" name="1 Rectángulo">
            <a:extLst>
              <a:ext uri="{FF2B5EF4-FFF2-40B4-BE49-F238E27FC236}">
                <a16:creationId xmlns:a16="http://schemas.microsoft.com/office/drawing/2014/main" id="{BF5698FF-1FA0-CD31-DB83-0C51E6D4330E}"/>
              </a:ext>
            </a:extLst>
          </p:cNvPr>
          <p:cNvSpPr/>
          <p:nvPr/>
        </p:nvSpPr>
        <p:spPr>
          <a:xfrm>
            <a:off x="1923181" y="29159"/>
            <a:ext cx="8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000"/>
            </a:pPr>
            <a:r>
              <a:rPr lang="es-ES_tradnl" sz="2000" b="1" dirty="0">
                <a:solidFill>
                  <a:schemeClr val="accent5">
                    <a:lumMod val="75000"/>
                  </a:schemeClr>
                </a:solidFill>
              </a:rPr>
              <a:t>ACTIVIDADES DE PROMOCIÓN DE LA SALUD – HMHA AÑO 2024</a:t>
            </a:r>
            <a:endParaRPr lang="es-E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Imagen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328" y="3181792"/>
            <a:ext cx="2980002" cy="2256709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46" y="3164473"/>
            <a:ext cx="2978129" cy="227402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7858562-890E-37FB-C043-B555235D0218}"/>
              </a:ext>
            </a:extLst>
          </p:cNvPr>
          <p:cNvSpPr txBox="1"/>
          <p:nvPr/>
        </p:nvSpPr>
        <p:spPr>
          <a:xfrm>
            <a:off x="615677" y="6133600"/>
            <a:ext cx="386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FUENTE:</a:t>
            </a:r>
            <a:r>
              <a:rPr kumimoji="0" lang="es-EC" sz="9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Redes Sociales Hospitalarias.</a:t>
            </a: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ELABORADO POR: </a:t>
            </a:r>
            <a:r>
              <a:rPr lang="es-EC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Unidad </a:t>
            </a:r>
            <a:r>
              <a:rPr lang="es-EC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 Comunicación Imagen y Prensa</a:t>
            </a: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23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951122" y="864600"/>
            <a:ext cx="4698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Charlas educativas sobre Lavado de Manos </a:t>
            </a:r>
            <a:endParaRPr lang="es-EC" b="1" u="sng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85707" y="891246"/>
            <a:ext cx="5001851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del Paciente</a:t>
            </a:r>
            <a:endParaRPr lang="es-EC" b="1" u="sng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1851985" y="1300529"/>
            <a:ext cx="2191909" cy="25722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chemeClr val="tx1"/>
                </a:solidFill>
              </a:rPr>
              <a:t>17 DE FEBRERO DE 2024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8087789" y="1289649"/>
            <a:ext cx="2424776" cy="26810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chemeClr val="tx1"/>
                </a:solidFill>
              </a:rPr>
              <a:t>22 DE MARZO DE 2024</a:t>
            </a:r>
            <a:endParaRPr lang="es-EC" sz="1400" b="1" dirty="0">
              <a:solidFill>
                <a:schemeClr val="tx1"/>
              </a:solidFill>
            </a:endParaRPr>
          </a:p>
        </p:txBody>
      </p:sp>
      <p:pic>
        <p:nvPicPr>
          <p:cNvPr id="12" name="Imagen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09" y="1907058"/>
            <a:ext cx="5119370" cy="343217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851" y="1881586"/>
            <a:ext cx="5119370" cy="343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33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21" y="1712912"/>
            <a:ext cx="5400040" cy="343217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382014" y="862846"/>
            <a:ext cx="3278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Día Mundial de la Hipertensión.</a:t>
            </a:r>
          </a:p>
        </p:txBody>
      </p:sp>
      <p:pic>
        <p:nvPicPr>
          <p:cNvPr id="7" name="Imagen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35" y="1712912"/>
            <a:ext cx="5400040" cy="343217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87709" y="870150"/>
            <a:ext cx="5001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Día Mundial de la Concientización Del Autismo. 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1993586" y="1270644"/>
            <a:ext cx="2191909" cy="25722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chemeClr val="tx1"/>
                </a:solidFill>
              </a:rPr>
              <a:t>02 DE ABRIL DE 2024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7808919" y="1266871"/>
            <a:ext cx="2424776" cy="26810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chemeClr val="tx1"/>
                </a:solidFill>
              </a:rPr>
              <a:t>17 DE MAYO DE 2024</a:t>
            </a:r>
            <a:endParaRPr lang="es-EC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97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61848" y="996643"/>
            <a:ext cx="442485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Mesas informativas Semana Mundial de la Lactancia Materna.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960674" y="1047355"/>
            <a:ext cx="263623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Día Mundial del Corazón. </a:t>
            </a:r>
            <a:endParaRPr lang="es-EC" b="1" u="sng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1735764" y="1642213"/>
            <a:ext cx="2424776" cy="26810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chemeClr val="tx1"/>
                </a:solidFill>
              </a:rPr>
              <a:t>07 DE AGOSTO DE 2024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8090044" y="1547647"/>
            <a:ext cx="2424776" cy="26810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chemeClr val="tx1"/>
                </a:solidFill>
              </a:rPr>
              <a:t>30 DE SEPTIEMBRE DE 2024</a:t>
            </a:r>
            <a:endParaRPr lang="es-EC" sz="1400" b="1" dirty="0">
              <a:solidFill>
                <a:schemeClr val="tx1"/>
              </a:solidFill>
            </a:endParaRPr>
          </a:p>
        </p:txBody>
      </p:sp>
      <p:pic>
        <p:nvPicPr>
          <p:cNvPr id="11" name="Imagen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3" y="2138140"/>
            <a:ext cx="5202965" cy="3027027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35" y="2138139"/>
            <a:ext cx="5400040" cy="302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10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77766" y="851110"/>
            <a:ext cx="4424854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Día Internacional del Adulto Mayor.</a:t>
            </a:r>
            <a:endParaRPr lang="es-EC" b="1" u="sng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582302" y="927506"/>
            <a:ext cx="323082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Día mundial de la Salud Mental.</a:t>
            </a:r>
            <a:endParaRPr lang="es-EC" b="1" u="sng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1777805" y="1292323"/>
            <a:ext cx="2424776" cy="26810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chemeClr val="tx1"/>
                </a:solidFill>
              </a:rPr>
              <a:t>01 DE OCTUBRE DE 2024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8086798" y="1303058"/>
            <a:ext cx="2424776" cy="26810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chemeClr val="tx1"/>
                </a:solidFill>
              </a:rPr>
              <a:t>10 DE OCTUBRE DE 2024</a:t>
            </a:r>
            <a:endParaRPr lang="es-EC" sz="1400" b="1" dirty="0">
              <a:solidFill>
                <a:schemeClr val="tx1"/>
              </a:solidFill>
            </a:endParaRPr>
          </a:p>
        </p:txBody>
      </p:sp>
      <p:pic>
        <p:nvPicPr>
          <p:cNvPr id="11" name="Imagen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80" y="1915486"/>
            <a:ext cx="4902200" cy="3213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7" y="1915487"/>
            <a:ext cx="4902200" cy="321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27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6FC081-EFA5-8C45-8DF1-65056153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07" y="0"/>
            <a:ext cx="12189993" cy="6858000"/>
          </a:xfrm>
          <a:prstGeom prst="rect">
            <a:avLst/>
          </a:prstGeom>
        </p:spPr>
      </p:pic>
      <p:sp>
        <p:nvSpPr>
          <p:cNvPr id="6" name="Google Shape;90;p1">
            <a:extLst>
              <a:ext uri="{FF2B5EF4-FFF2-40B4-BE49-F238E27FC236}">
                <a16:creationId xmlns:a16="http://schemas.microsoft.com/office/drawing/2014/main" id="{93F0D9D1-5191-214F-9D04-C7A7DFDD6B75}"/>
              </a:ext>
            </a:extLst>
          </p:cNvPr>
          <p:cNvSpPr txBox="1"/>
          <p:nvPr/>
        </p:nvSpPr>
        <p:spPr>
          <a:xfrm>
            <a:off x="5202133" y="1848246"/>
            <a:ext cx="6822086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5000"/>
            </a:pPr>
            <a:r>
              <a:rPr lang="es-EC" sz="4400" b="1" noProof="0" dirty="0">
                <a:solidFill>
                  <a:schemeClr val="bg1"/>
                </a:solidFill>
              </a:rPr>
              <a:t>Incrementar la calidad en la prestación de los servicios de salud</a:t>
            </a:r>
            <a:endParaRPr lang="es-EC" sz="4400" b="1" u="none" strike="noStrike" cap="none" noProof="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D8822720-081B-364F-9995-1A2E466DF654}"/>
              </a:ext>
            </a:extLst>
          </p:cNvPr>
          <p:cNvSpPr txBox="1"/>
          <p:nvPr/>
        </p:nvSpPr>
        <p:spPr>
          <a:xfrm>
            <a:off x="5636807" y="941059"/>
            <a:ext cx="623356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C" sz="4400" b="1" i="1" noProof="0" dirty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Estratégico 4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55D668-ED62-1AE2-F48B-CACC5C288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700" y="5957992"/>
            <a:ext cx="45776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23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6FC081-EFA5-8C45-8DF1-65056153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3" y="-4151"/>
            <a:ext cx="12189993" cy="6858000"/>
          </a:xfrm>
          <a:prstGeom prst="rect">
            <a:avLst/>
          </a:prstGeom>
        </p:spPr>
      </p:pic>
      <p:sp>
        <p:nvSpPr>
          <p:cNvPr id="6" name="Google Shape;90;p1">
            <a:extLst>
              <a:ext uri="{FF2B5EF4-FFF2-40B4-BE49-F238E27FC236}">
                <a16:creationId xmlns:a16="http://schemas.microsoft.com/office/drawing/2014/main" id="{93F0D9D1-5191-214F-9D04-C7A7DFDD6B75}"/>
              </a:ext>
            </a:extLst>
          </p:cNvPr>
          <p:cNvSpPr txBox="1"/>
          <p:nvPr/>
        </p:nvSpPr>
        <p:spPr>
          <a:xfrm>
            <a:off x="4971393" y="2396359"/>
            <a:ext cx="7041067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5000"/>
            </a:pPr>
            <a:endParaRPr lang="es-MX" sz="4400" b="1" dirty="0">
              <a:solidFill>
                <a:schemeClr val="bg1"/>
              </a:solidFill>
              <a:sym typeface="Arial"/>
            </a:endParaRPr>
          </a:p>
          <a:p>
            <a:pPr lvl="0" algn="ctr">
              <a:buSzPts val="5000"/>
            </a:pPr>
            <a:r>
              <a:rPr lang="es-MX" sz="4400" b="1" dirty="0">
                <a:solidFill>
                  <a:schemeClr val="bg1"/>
                </a:solidFill>
                <a:sym typeface="Arial"/>
              </a:rPr>
              <a:t>GESTIÓN INSTITUCIONAL </a:t>
            </a:r>
          </a:p>
          <a:p>
            <a:pPr lvl="0" algn="ctr">
              <a:buSzPts val="5000"/>
            </a:pPr>
            <a:endParaRPr lang="es-EC" sz="4400" b="1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D8822720-081B-364F-9995-1A2E466DF654}"/>
              </a:ext>
            </a:extLst>
          </p:cNvPr>
          <p:cNvSpPr txBox="1"/>
          <p:nvPr/>
        </p:nvSpPr>
        <p:spPr>
          <a:xfrm>
            <a:off x="5225433" y="1300911"/>
            <a:ext cx="643815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400" b="1" i="1" dirty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Estratégico 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55D668-ED62-1AE2-F48B-CACC5C288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700" y="5957992"/>
            <a:ext cx="45776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53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810" y="6150391"/>
            <a:ext cx="4596575" cy="62567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349099" y="174585"/>
            <a:ext cx="6512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2000"/>
            </a:pPr>
            <a:r>
              <a:rPr lang="es-ES" sz="2400" b="1" dirty="0">
                <a:solidFill>
                  <a:schemeClr val="accent5">
                    <a:lumMod val="75000"/>
                  </a:schemeClr>
                </a:solidFill>
              </a:rPr>
              <a:t>TRANSFORMACIÓN DIGITAL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77923" y="688810"/>
            <a:ext cx="109871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/>
              <a:t>El Hospital Miguel H. Alcívar en el año 2024 inició la implementación de herramientas tecnológicas que han permitido automatizar todos los servicios hospitalarios, a través del sistema informático SYSHEP, Plataforma de Trabajo y un Visor Institucional (Único Hospital en zona 4).</a:t>
            </a:r>
          </a:p>
        </p:txBody>
      </p:sp>
      <p:sp>
        <p:nvSpPr>
          <p:cNvPr id="6" name="Rectángulo redondeado 6">
            <a:extLst>
              <a:ext uri="{FF2B5EF4-FFF2-40B4-BE49-F238E27FC236}">
                <a16:creationId xmlns:a16="http://schemas.microsoft.com/office/drawing/2014/main" id="{4FF630EF-1408-6BA3-1ACD-AFC90A1678EF}"/>
              </a:ext>
            </a:extLst>
          </p:cNvPr>
          <p:cNvSpPr/>
          <p:nvPr/>
        </p:nvSpPr>
        <p:spPr>
          <a:xfrm>
            <a:off x="1749290" y="1937494"/>
            <a:ext cx="3162277" cy="64041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PROCESOS SISTEMATIZADOS</a:t>
            </a:r>
          </a:p>
        </p:txBody>
      </p:sp>
      <p:sp>
        <p:nvSpPr>
          <p:cNvPr id="7" name="Rectángulo redondeado 14">
            <a:extLst>
              <a:ext uri="{FF2B5EF4-FFF2-40B4-BE49-F238E27FC236}">
                <a16:creationId xmlns:a16="http://schemas.microsoft.com/office/drawing/2014/main" id="{FA1CDB43-A7D4-53F1-E799-A9C961B53660}"/>
              </a:ext>
            </a:extLst>
          </p:cNvPr>
          <p:cNvSpPr/>
          <p:nvPr/>
        </p:nvSpPr>
        <p:spPr>
          <a:xfrm>
            <a:off x="3543495" y="2797412"/>
            <a:ext cx="2552505" cy="514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HOSPITALIZACIÓN</a:t>
            </a:r>
          </a:p>
        </p:txBody>
      </p:sp>
      <p:sp>
        <p:nvSpPr>
          <p:cNvPr id="10" name="Rectángulo redondeado 15">
            <a:extLst>
              <a:ext uri="{FF2B5EF4-FFF2-40B4-BE49-F238E27FC236}">
                <a16:creationId xmlns:a16="http://schemas.microsoft.com/office/drawing/2014/main" id="{B32ADBCD-F8E1-F405-4902-5A4F4645D884}"/>
              </a:ext>
            </a:extLst>
          </p:cNvPr>
          <p:cNvSpPr/>
          <p:nvPr/>
        </p:nvSpPr>
        <p:spPr>
          <a:xfrm>
            <a:off x="777923" y="2832880"/>
            <a:ext cx="2552506" cy="47870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CONSULTA EXTERNA</a:t>
            </a:r>
          </a:p>
        </p:txBody>
      </p:sp>
      <p:sp>
        <p:nvSpPr>
          <p:cNvPr id="16" name="Rectángulo redondeado 14">
            <a:extLst>
              <a:ext uri="{FF2B5EF4-FFF2-40B4-BE49-F238E27FC236}">
                <a16:creationId xmlns:a16="http://schemas.microsoft.com/office/drawing/2014/main" id="{01571889-363B-17B9-D3FF-6EA9D0541B93}"/>
              </a:ext>
            </a:extLst>
          </p:cNvPr>
          <p:cNvSpPr/>
          <p:nvPr/>
        </p:nvSpPr>
        <p:spPr>
          <a:xfrm>
            <a:off x="777923" y="4233328"/>
            <a:ext cx="2552505" cy="53290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EMERGENCIA</a:t>
            </a:r>
          </a:p>
        </p:txBody>
      </p:sp>
      <p:sp>
        <p:nvSpPr>
          <p:cNvPr id="17" name="Rectángulo redondeado 14">
            <a:extLst>
              <a:ext uri="{FF2B5EF4-FFF2-40B4-BE49-F238E27FC236}">
                <a16:creationId xmlns:a16="http://schemas.microsoft.com/office/drawing/2014/main" id="{DC890563-FAB9-6342-BD62-3E45434E26E8}"/>
              </a:ext>
            </a:extLst>
          </p:cNvPr>
          <p:cNvSpPr/>
          <p:nvPr/>
        </p:nvSpPr>
        <p:spPr>
          <a:xfrm>
            <a:off x="802781" y="4910865"/>
            <a:ext cx="2552505" cy="53290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CENTRO QUIRÚRGICO</a:t>
            </a:r>
          </a:p>
        </p:txBody>
      </p:sp>
      <p:sp>
        <p:nvSpPr>
          <p:cNvPr id="18" name="Rectángulo redondeado 14">
            <a:extLst>
              <a:ext uri="{FF2B5EF4-FFF2-40B4-BE49-F238E27FC236}">
                <a16:creationId xmlns:a16="http://schemas.microsoft.com/office/drawing/2014/main" id="{11385DCA-87E4-0725-F452-2334E7BE9319}"/>
              </a:ext>
            </a:extLst>
          </p:cNvPr>
          <p:cNvSpPr/>
          <p:nvPr/>
        </p:nvSpPr>
        <p:spPr>
          <a:xfrm>
            <a:off x="3543495" y="3515370"/>
            <a:ext cx="2552505" cy="514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LABORATORIO</a:t>
            </a:r>
          </a:p>
        </p:txBody>
      </p:sp>
      <p:sp>
        <p:nvSpPr>
          <p:cNvPr id="19" name="Rectángulo redondeado 15">
            <a:extLst>
              <a:ext uri="{FF2B5EF4-FFF2-40B4-BE49-F238E27FC236}">
                <a16:creationId xmlns:a16="http://schemas.microsoft.com/office/drawing/2014/main" id="{8B55038B-E5A1-2CCB-426E-D2741BA580F3}"/>
              </a:ext>
            </a:extLst>
          </p:cNvPr>
          <p:cNvSpPr/>
          <p:nvPr/>
        </p:nvSpPr>
        <p:spPr>
          <a:xfrm>
            <a:off x="777923" y="3550838"/>
            <a:ext cx="2552506" cy="47870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IMAGENOLOGÍA</a:t>
            </a:r>
            <a:endParaRPr lang="es-EC" sz="20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Rectángulo redondeado 14">
            <a:extLst>
              <a:ext uri="{FF2B5EF4-FFF2-40B4-BE49-F238E27FC236}">
                <a16:creationId xmlns:a16="http://schemas.microsoft.com/office/drawing/2014/main" id="{E679E78B-1D3A-17DA-FCF1-D64AFFC74E12}"/>
              </a:ext>
            </a:extLst>
          </p:cNvPr>
          <p:cNvSpPr/>
          <p:nvPr/>
        </p:nvSpPr>
        <p:spPr>
          <a:xfrm>
            <a:off x="3581073" y="4239688"/>
            <a:ext cx="2552505" cy="53290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REHABILITACIÓN</a:t>
            </a:r>
          </a:p>
        </p:txBody>
      </p:sp>
      <p:sp>
        <p:nvSpPr>
          <p:cNvPr id="21" name="Rectángulo redondeado 14">
            <a:extLst>
              <a:ext uri="{FF2B5EF4-FFF2-40B4-BE49-F238E27FC236}">
                <a16:creationId xmlns:a16="http://schemas.microsoft.com/office/drawing/2014/main" id="{D5D741C2-1377-200F-BA0C-463162562B9C}"/>
              </a:ext>
            </a:extLst>
          </p:cNvPr>
          <p:cNvSpPr/>
          <p:nvPr/>
        </p:nvSpPr>
        <p:spPr>
          <a:xfrm>
            <a:off x="3543494" y="4957646"/>
            <a:ext cx="2552505" cy="53290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es-EC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DMISIÓN</a:t>
            </a:r>
          </a:p>
        </p:txBody>
      </p:sp>
      <p:sp>
        <p:nvSpPr>
          <p:cNvPr id="22" name="Rectángulo redondeado 14">
            <a:extLst>
              <a:ext uri="{FF2B5EF4-FFF2-40B4-BE49-F238E27FC236}">
                <a16:creationId xmlns:a16="http://schemas.microsoft.com/office/drawing/2014/main" id="{44BF5403-495A-22DE-187E-1C1755DE5A2D}"/>
              </a:ext>
            </a:extLst>
          </p:cNvPr>
          <p:cNvSpPr/>
          <p:nvPr/>
        </p:nvSpPr>
        <p:spPr>
          <a:xfrm>
            <a:off x="802781" y="5693423"/>
            <a:ext cx="2552505" cy="514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BODEGA</a:t>
            </a:r>
          </a:p>
        </p:txBody>
      </p:sp>
      <p:sp>
        <p:nvSpPr>
          <p:cNvPr id="23" name="Rectángulo redondeado 15">
            <a:extLst>
              <a:ext uri="{FF2B5EF4-FFF2-40B4-BE49-F238E27FC236}">
                <a16:creationId xmlns:a16="http://schemas.microsoft.com/office/drawing/2014/main" id="{5A98D818-98AE-E806-C8CF-19616699C30F}"/>
              </a:ext>
            </a:extLst>
          </p:cNvPr>
          <p:cNvSpPr/>
          <p:nvPr/>
        </p:nvSpPr>
        <p:spPr>
          <a:xfrm>
            <a:off x="3543493" y="5690483"/>
            <a:ext cx="2552506" cy="47870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FARMACIA</a:t>
            </a:r>
            <a:endParaRPr lang="es-EC" sz="20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8B27DDA-168F-4140-9A2C-C7F3ED72E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993" y="2728375"/>
            <a:ext cx="3162277" cy="1568061"/>
          </a:xfrm>
          <a:prstGeom prst="rect">
            <a:avLst/>
          </a:prstGeom>
        </p:spPr>
      </p:pic>
      <p:sp>
        <p:nvSpPr>
          <p:cNvPr id="26" name="Rectángulo redondeado 6">
            <a:extLst>
              <a:ext uri="{FF2B5EF4-FFF2-40B4-BE49-F238E27FC236}">
                <a16:creationId xmlns:a16="http://schemas.microsoft.com/office/drawing/2014/main" id="{2923309F-ACE1-4660-825B-7F0EC88233EE}"/>
              </a:ext>
            </a:extLst>
          </p:cNvPr>
          <p:cNvSpPr/>
          <p:nvPr/>
        </p:nvSpPr>
        <p:spPr>
          <a:xfrm>
            <a:off x="7243347" y="1969507"/>
            <a:ext cx="3162277" cy="64041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VISOR INSTITUCIONAL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4FC41F3-6634-47E0-9251-ED5C0E7BD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991" y="4296436"/>
            <a:ext cx="3162277" cy="177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2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1FE769B6-9CF4-50FC-0A27-0A34D9FF0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C1D344E-EB10-3CE1-88EC-EB96DEB62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" y="-8193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9845AD6-E7D9-07FF-F932-1A4835CB0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810" y="6150391"/>
            <a:ext cx="4596575" cy="62567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6D59304-A63E-7E88-5FC4-766DAB89899B}"/>
              </a:ext>
            </a:extLst>
          </p:cNvPr>
          <p:cNvSpPr/>
          <p:nvPr/>
        </p:nvSpPr>
        <p:spPr>
          <a:xfrm>
            <a:off x="2060028" y="259851"/>
            <a:ext cx="6512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2000"/>
            </a:pPr>
            <a:r>
              <a:rPr lang="es-ES_tradnl" sz="2000" b="1" dirty="0">
                <a:solidFill>
                  <a:schemeClr val="accent5">
                    <a:lumMod val="75000"/>
                  </a:schemeClr>
                </a:solidFill>
              </a:rPr>
              <a:t>CALIDAD EN LOS SERVICIOS DE SALUD – HMHA AÑO 2024.</a:t>
            </a:r>
            <a:endParaRPr lang="es-E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718799E-7497-6AC6-1172-D91FD60F43E0}"/>
              </a:ext>
            </a:extLst>
          </p:cNvPr>
          <p:cNvGraphicFramePr/>
          <p:nvPr/>
        </p:nvGraphicFramePr>
        <p:xfrm>
          <a:off x="979398" y="1491885"/>
          <a:ext cx="5756150" cy="5144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CE15BD5D-4893-D1DA-85DC-9E6E9B4CE98F}"/>
              </a:ext>
            </a:extLst>
          </p:cNvPr>
          <p:cNvSpPr/>
          <p:nvPr/>
        </p:nvSpPr>
        <p:spPr>
          <a:xfrm>
            <a:off x="752755" y="612815"/>
            <a:ext cx="109871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/>
              <a:t>El Hospital Miguel H. Alcívar ha colocado en marcha cada uno de los protocolos, guías y lineamientos para dar un servicio de atención en salud con calidad y calidez, entre ellos:</a:t>
            </a:r>
          </a:p>
          <a:p>
            <a:endParaRPr lang="es-EC" sz="20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8ED1A70-31A9-5E70-8765-1F79F761ED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38" y="1581332"/>
            <a:ext cx="3878317" cy="403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03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A8B4CCD4-A5BF-7CFA-CB76-DF1D6C00D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E0EB742-BCDC-295A-7CDE-7C1C34E2CF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3" y="-4151"/>
            <a:ext cx="12189993" cy="6858000"/>
          </a:xfrm>
          <a:prstGeom prst="rect">
            <a:avLst/>
          </a:prstGeom>
        </p:spPr>
      </p:pic>
      <p:sp>
        <p:nvSpPr>
          <p:cNvPr id="6" name="Google Shape;90;p1">
            <a:extLst>
              <a:ext uri="{FF2B5EF4-FFF2-40B4-BE49-F238E27FC236}">
                <a16:creationId xmlns:a16="http://schemas.microsoft.com/office/drawing/2014/main" id="{6DEAE2A5-1C2D-5113-E1DB-F5D7CBC607D2}"/>
              </a:ext>
            </a:extLst>
          </p:cNvPr>
          <p:cNvSpPr txBox="1"/>
          <p:nvPr/>
        </p:nvSpPr>
        <p:spPr>
          <a:xfrm>
            <a:off x="4363379" y="2159255"/>
            <a:ext cx="7135897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5000"/>
            </a:pPr>
            <a:r>
              <a:rPr lang="es-EC" sz="4400" b="1" u="none" strike="noStrike" cap="none" dirty="0">
                <a:solidFill>
                  <a:schemeClr val="bg1"/>
                </a:solidFill>
                <a:sym typeface="Arial"/>
              </a:rPr>
              <a:t>OE5 Incrementar la cobertura de las prestaciones de servicio de salud</a:t>
            </a:r>
          </a:p>
          <a:p>
            <a:pPr lvl="0" algn="ctr">
              <a:buSzPts val="5000"/>
            </a:pPr>
            <a:endParaRPr lang="es-EC" sz="4400" b="1" u="none" strike="noStrike" cap="none" dirty="0">
              <a:solidFill>
                <a:schemeClr val="bg1"/>
              </a:solidFill>
              <a:sym typeface="Arial"/>
            </a:endParaRPr>
          </a:p>
          <a:p>
            <a:pPr lvl="0" algn="ctr">
              <a:buSzPts val="5000"/>
            </a:pPr>
            <a:endParaRPr lang="es-EC" sz="4400" b="1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B860B002-5B97-F317-397A-E05F42D0D162}"/>
              </a:ext>
            </a:extLst>
          </p:cNvPr>
          <p:cNvSpPr txBox="1"/>
          <p:nvPr/>
        </p:nvSpPr>
        <p:spPr>
          <a:xfrm>
            <a:off x="5225433" y="1300911"/>
            <a:ext cx="6438158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400" b="1" i="1" dirty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Estratégico 5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endParaRPr lang="es-ES" sz="4400" b="1" i="1" dirty="0">
              <a:solidFill>
                <a:srgbClr val="E5C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endParaRPr lang="es-ES" sz="4400" b="1" i="1" dirty="0">
              <a:solidFill>
                <a:srgbClr val="E5C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963AA7C-0944-7D66-4887-A4D109D9C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700" y="5957992"/>
            <a:ext cx="45776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75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454" y="6100282"/>
            <a:ext cx="4596575" cy="625679"/>
          </a:xfrm>
          <a:prstGeom prst="rect">
            <a:avLst/>
          </a:prstGeom>
        </p:spPr>
      </p:pic>
      <p:sp>
        <p:nvSpPr>
          <p:cNvPr id="6" name="Google Shape;119;p4"/>
          <p:cNvSpPr txBox="1"/>
          <p:nvPr/>
        </p:nvSpPr>
        <p:spPr>
          <a:xfrm>
            <a:off x="2459691" y="114937"/>
            <a:ext cx="663600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MX" sz="2000" b="1" dirty="0">
                <a:solidFill>
                  <a:schemeClr val="accent5">
                    <a:lumMod val="75000"/>
                  </a:schemeClr>
                </a:solidFill>
              </a:rPr>
              <a:t>P</a:t>
            </a:r>
            <a:r>
              <a:rPr lang="es-EC" sz="2000" b="1" dirty="0">
                <a:solidFill>
                  <a:schemeClr val="accent5">
                    <a:lumMod val="75000"/>
                  </a:schemeClr>
                </a:solidFill>
              </a:rPr>
              <a:t>RODUCCION GENERAL VARIOS SERVICIOS HMHA 2024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7858562-890E-37FB-C043-B555235D0218}"/>
              </a:ext>
            </a:extLst>
          </p:cNvPr>
          <p:cNvSpPr txBox="1"/>
          <p:nvPr/>
        </p:nvSpPr>
        <p:spPr>
          <a:xfrm>
            <a:off x="2007" y="6488668"/>
            <a:ext cx="311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FUENTE:SYSHEP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ELABORADO POR: </a:t>
            </a:r>
            <a:r>
              <a:rPr lang="es-EC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Unidad Admisión y Estadística </a:t>
            </a: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25" y="1333575"/>
            <a:ext cx="3752485" cy="3915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705981"/>
              </p:ext>
            </p:extLst>
          </p:nvPr>
        </p:nvGraphicFramePr>
        <p:xfrm>
          <a:off x="1272697" y="515006"/>
          <a:ext cx="4728710" cy="589675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472631">
                  <a:extLst>
                    <a:ext uri="{9D8B030D-6E8A-4147-A177-3AD203B41FA5}">
                      <a16:colId xmlns:a16="http://schemas.microsoft.com/office/drawing/2014/main" val="2273761838"/>
                    </a:ext>
                  </a:extLst>
                </a:gridCol>
                <a:gridCol w="2256079">
                  <a:extLst>
                    <a:ext uri="{9D8B030D-6E8A-4147-A177-3AD203B41FA5}">
                      <a16:colId xmlns:a16="http://schemas.microsoft.com/office/drawing/2014/main" val="264613602"/>
                    </a:ext>
                  </a:extLst>
                </a:gridCol>
              </a:tblGrid>
              <a:tr h="18253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C" sz="1200" b="1" u="none" strike="noStrike" dirty="0">
                          <a:effectLst/>
                        </a:rPr>
                        <a:t>ATENCIONES CONSULTA EXTERNA 2024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649008"/>
                  </a:ext>
                </a:extLst>
              </a:tr>
              <a:tr h="1713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</a:rPr>
                        <a:t>ESPECIALIDAD MÉDICA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u="none" strike="noStrike" dirty="0">
                          <a:effectLst/>
                        </a:rPr>
                        <a:t>TOTAL DE ATENCIONES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3530672541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Reumatología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4.958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1154193009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Cardiología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4.094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4290270428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Oftalmología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4.009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3164191459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Fisiatría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3.988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3160716074"/>
                  </a:ext>
                </a:extLst>
              </a:tr>
              <a:tr h="253282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Cirugía Ortopédica y Traumatología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3.850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2773536164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Ginecología y Obstetricia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3.428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709761329"/>
                  </a:ext>
                </a:extLst>
              </a:tr>
              <a:tr h="26283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Dermatología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3.402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501610543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>
                          <a:effectLst/>
                        </a:rPr>
                        <a:t>Cirugía General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3.152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3603205980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Neurología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3.003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1342053387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Endocrinología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2.924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520169283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>
                          <a:effectLst/>
                        </a:rPr>
                        <a:t>Alergología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2.899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1686009855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Nefrología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2.737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2245092006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>
                          <a:effectLst/>
                        </a:rPr>
                        <a:t>Gastroenterología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2.736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378936629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>
                          <a:effectLst/>
                        </a:rPr>
                        <a:t>Urología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2.631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3096567461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Pediatría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2.606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2503327938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Medicina Interna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2.479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3798210858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Neumología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2.355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2289955043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Otorrinolaringología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1.864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3159302361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Odontología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1.458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1726472416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Nutrición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1.444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381541668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Psicología Clínica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1.411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2798574485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Neonatología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1.367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726383259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Cirugía Vascular y </a:t>
                      </a:r>
                      <a:r>
                        <a:rPr lang="es-EC" sz="1000" u="none" strike="noStrike" dirty="0" err="1">
                          <a:effectLst/>
                        </a:rPr>
                        <a:t>Endovascular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1.339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1625883477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 err="1">
                          <a:effectLst/>
                        </a:rPr>
                        <a:t>Infectología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1.296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4077536484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Psiquiatría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1.166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1740287484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Geriatría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1.028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59746262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Anestesiología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877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2107371270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Coloproctología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805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4284877225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Hematología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778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3461246647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Medicina General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542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1359889835"/>
                  </a:ext>
                </a:extLst>
              </a:tr>
              <a:tr h="26283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00" u="none" strike="noStrike" dirty="0">
                          <a:effectLst/>
                        </a:rPr>
                        <a:t>Medicina del Trabajo, Medicina Ocupacional</a:t>
                      </a:r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492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3435448850"/>
                  </a:ext>
                </a:extLst>
              </a:tr>
              <a:tr h="15625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Neurocirugía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319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ctr"/>
                </a:tc>
                <a:extLst>
                  <a:ext uri="{0D108BD9-81ED-4DB2-BD59-A6C34878D82A}">
                    <a16:rowId xmlns:a16="http://schemas.microsoft.com/office/drawing/2014/main" val="1783864163"/>
                  </a:ext>
                </a:extLst>
              </a:tr>
              <a:tr h="186480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1200" b="1" u="none" strike="noStrike">
                          <a:effectLst/>
                        </a:rPr>
                        <a:t>Total de Consultas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1200" b="1" u="none" strike="noStrike" dirty="0">
                          <a:effectLst/>
                        </a:rPr>
                        <a:t>71.437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0" marR="5150" marT="5150" marB="0" anchor="b"/>
                </a:tc>
                <a:extLst>
                  <a:ext uri="{0D108BD9-81ED-4DB2-BD59-A6C34878D82A}">
                    <a16:rowId xmlns:a16="http://schemas.microsoft.com/office/drawing/2014/main" val="2955937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63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325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454" y="6100282"/>
            <a:ext cx="4596575" cy="62567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5C15A5A-3320-0E47-BAE5-727B95B0F53B}"/>
              </a:ext>
            </a:extLst>
          </p:cNvPr>
          <p:cNvSpPr txBox="1"/>
          <p:nvPr/>
        </p:nvSpPr>
        <p:spPr>
          <a:xfrm>
            <a:off x="1153161" y="912610"/>
            <a:ext cx="97641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600" b="1" i="0" u="none" strike="noStrike" kern="5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DERIVACIONES POR ESPECIALIDAD (ENVIADAS) </a:t>
            </a: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ENERO-DICIEMBRE 2024</a:t>
            </a:r>
            <a:r>
              <a:rPr kumimoji="0" lang="es-EC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ACA24FF7-93D9-E091-2F10-893D0CDBF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07435"/>
              </p:ext>
            </p:extLst>
          </p:nvPr>
        </p:nvGraphicFramePr>
        <p:xfrm>
          <a:off x="267695" y="1441732"/>
          <a:ext cx="2113019" cy="426189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13019">
                  <a:extLst>
                    <a:ext uri="{9D8B030D-6E8A-4147-A177-3AD203B41FA5}">
                      <a16:colId xmlns:a16="http://schemas.microsoft.com/office/drawing/2014/main" val="3130996803"/>
                    </a:ext>
                  </a:extLst>
                </a:gridCol>
              </a:tblGrid>
              <a:tr h="2652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effectLst/>
                        </a:rPr>
                        <a:t>ESPECIALIDADES DERIVADAS A OTRAS UNIDADES DE SALUD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4031006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PEDIATRÍA ESPECIALIZADA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5647048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es-EC" sz="900" u="none" strike="noStrike" dirty="0">
                          <a:effectLst/>
                        </a:rPr>
                        <a:t>CIRUGÍA CARDIOTORÁCICA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3373778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CIRUGÍA CARDIOVASCULAR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0283462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HEMODINAMIA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232185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UCINEONATAL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6011123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HEMODIÁLISIS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2376544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GINECOLOGÍA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6206372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UCIP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7427907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ONCOLOGÍA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9428428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TRAUMATOLOGÍA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2910073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NEUROCIRUGÍA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5216279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kumimoji="0" lang="es-EC" sz="9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sym typeface="Arial" panose="020B0604020202020204"/>
                        </a:rPr>
                        <a:t>UCI ADULTOS</a:t>
                      </a:r>
                      <a:endParaRPr kumimoji="0" lang="es-EC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086874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kumimoji="0" lang="es-EC" sz="9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sym typeface="Arial" panose="020B0604020202020204"/>
                        </a:rPr>
                        <a:t>UNIDAD DE QUEMADOS</a:t>
                      </a:r>
                      <a:endParaRPr kumimoji="0" lang="es-EC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311442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kumimoji="0" lang="es-EC" sz="9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sym typeface="Arial" panose="020B0604020202020204"/>
                        </a:rPr>
                        <a:t>UROLOGIA</a:t>
                      </a:r>
                      <a:endParaRPr kumimoji="0" lang="es-EC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13992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kumimoji="0" lang="es-EC" sz="9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sym typeface="Arial" panose="020B0604020202020204"/>
                        </a:rPr>
                        <a:t>CIRUGIA PEDIATRICA</a:t>
                      </a:r>
                      <a:endParaRPr kumimoji="0" lang="es-EC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850913"/>
                  </a:ext>
                </a:extLst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574361"/>
              </p:ext>
            </p:extLst>
          </p:nvPr>
        </p:nvGraphicFramePr>
        <p:xfrm>
          <a:off x="2539289" y="1500989"/>
          <a:ext cx="5092700" cy="4143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80">
                  <a:extLst>
                    <a:ext uri="{9D8B030D-6E8A-4147-A177-3AD203B41FA5}">
                      <a16:colId xmlns:a16="http://schemas.microsoft.com/office/drawing/2014/main" val="3262108228"/>
                    </a:ext>
                  </a:extLst>
                </a:gridCol>
                <a:gridCol w="1891121">
                  <a:extLst>
                    <a:ext uri="{9D8B030D-6E8A-4147-A177-3AD203B41FA5}">
                      <a16:colId xmlns:a16="http://schemas.microsoft.com/office/drawing/2014/main" val="4189539061"/>
                    </a:ext>
                  </a:extLst>
                </a:gridCol>
                <a:gridCol w="964599">
                  <a:extLst>
                    <a:ext uri="{9D8B030D-6E8A-4147-A177-3AD203B41FA5}">
                      <a16:colId xmlns:a16="http://schemas.microsoft.com/office/drawing/2014/main" val="1313935563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u="none" strike="noStrike" dirty="0">
                          <a:effectLst/>
                        </a:rPr>
                        <a:t>UNIDAD MÉDICA QUE BRINDA EL SERVICIO O RECIBE AL PACIENTE</a:t>
                      </a:r>
                      <a:endParaRPr lang="es-MX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u="none" strike="noStrike" dirty="0">
                          <a:effectLst/>
                        </a:rPr>
                        <a:t>SUBSISTEMA QUE RECIBE AL PACIENTE</a:t>
                      </a:r>
                      <a:endParaRPr lang="es-MX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TOTAL  1318</a:t>
                      </a:r>
                      <a:endParaRPr lang="es-EC" sz="10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159006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 dirty="0">
                          <a:effectLst/>
                        </a:rPr>
                        <a:t>CLÍNICA DEL SOL 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249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4356262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 dirty="0">
                          <a:effectLst/>
                        </a:rPr>
                        <a:t>CLÍNICA SANTA TERESA IECED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 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237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08814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 dirty="0">
                          <a:effectLst/>
                        </a:rPr>
                        <a:t>CLÍNICA SANTA MARGARITA 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RPC 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207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647732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 dirty="0">
                          <a:effectLst/>
                        </a:rPr>
                        <a:t>CLÍNICA SAN ANTONIO DE  PADUA 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121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319698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>
                          <a:effectLst/>
                        </a:rPr>
                        <a:t>ANGIOMANABI / CARDIOCENTRO 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111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22311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>
                          <a:effectLst/>
                        </a:rPr>
                        <a:t>CERID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100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243753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>
                          <a:effectLst/>
                        </a:rPr>
                        <a:t>SOLCA PORTOVIEJO 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80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419996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>
                          <a:effectLst/>
                        </a:rPr>
                        <a:t>MANADIALISIS BAHIA 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80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49629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 dirty="0">
                          <a:effectLst/>
                        </a:rPr>
                        <a:t>CLÍNICA CUBA CENTER 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24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938281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 dirty="0">
                          <a:effectLst/>
                        </a:rPr>
                        <a:t>CLÍNICA SALUDESA 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21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669371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 dirty="0">
                          <a:effectLst/>
                        </a:rPr>
                        <a:t>CLÍNICA SANTA ANITA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19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97336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 dirty="0">
                          <a:effectLst/>
                        </a:rPr>
                        <a:t>CLÍNICA CENTENO 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18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352985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 dirty="0">
                          <a:effectLst/>
                        </a:rPr>
                        <a:t>CLÍNICA LOS ESTEROS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13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465952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 dirty="0">
                          <a:effectLst/>
                        </a:rPr>
                        <a:t>CLÍNICA SAN FRANCISCO 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11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22490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>
                          <a:effectLst/>
                        </a:rPr>
                        <a:t>HOSPITAL LUIS VERNAZA 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8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15630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 dirty="0">
                          <a:effectLst/>
                        </a:rPr>
                        <a:t>CLÍNICA COTOCOLLAO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71651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000" u="none" strike="noStrike">
                          <a:effectLst/>
                        </a:rPr>
                        <a:t>IMEC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6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883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 dirty="0">
                          <a:effectLst/>
                        </a:rPr>
                        <a:t>CLÍNICA ANDRADE MARIN 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15379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 dirty="0">
                          <a:effectLst/>
                        </a:rPr>
                        <a:t>CLÍNICA GUAYAQUIL 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RPC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3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3887375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E9359397-E27D-DD8A-227E-C4B4D9B650B2}"/>
              </a:ext>
            </a:extLst>
          </p:cNvPr>
          <p:cNvSpPr txBox="1"/>
          <p:nvPr/>
        </p:nvSpPr>
        <p:spPr>
          <a:xfrm>
            <a:off x="341863" y="5906557"/>
            <a:ext cx="36415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FUENTE: Matriz Reporte de Unidad de Gestión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ELABORADO POR: </a:t>
            </a:r>
            <a:r>
              <a:rPr lang="es-EC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Trabajo Social y Atención al Usuario</a:t>
            </a: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5B5412C0-02DA-70DD-DBDA-3E3BA9FD073F}"/>
              </a:ext>
            </a:extLst>
          </p:cNvPr>
          <p:cNvSpPr/>
          <p:nvPr/>
        </p:nvSpPr>
        <p:spPr>
          <a:xfrm>
            <a:off x="3885426" y="5814224"/>
            <a:ext cx="2658979" cy="3077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 pitchFamily="34" charset="0"/>
              </a:rPr>
              <a:t>TOTAL GENERAL RPC 1.318</a:t>
            </a:r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714443"/>
              </p:ext>
            </p:extLst>
          </p:nvPr>
        </p:nvGraphicFramePr>
        <p:xfrm>
          <a:off x="7631989" y="1936382"/>
          <a:ext cx="4572000" cy="3077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32696255-3521-3880-4AFB-2BED9AD0F340}"/>
              </a:ext>
            </a:extLst>
          </p:cNvPr>
          <p:cNvSpPr txBox="1"/>
          <p:nvPr/>
        </p:nvSpPr>
        <p:spPr>
          <a:xfrm>
            <a:off x="267695" y="414656"/>
            <a:ext cx="10614917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La Unidad de Gestión de Red / Trabajo Social  atiende diariamente los requerimientos médicos de referencias y derivaciones generados desde los diferentes servicios del Hospital, tanto para traslados a otras unidades de salud como para estudios de apoyo diagnóstico y terapéutico. </a:t>
            </a:r>
          </a:p>
        </p:txBody>
      </p:sp>
    </p:spTree>
    <p:extLst>
      <p:ext uri="{BB962C8B-B14F-4D97-AF65-F5344CB8AC3E}">
        <p14:creationId xmlns:p14="http://schemas.microsoft.com/office/powerpoint/2010/main" val="4271456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454" y="6100282"/>
            <a:ext cx="4596575" cy="62567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9359397-E27D-DD8A-227E-C4B4D9B650B2}"/>
              </a:ext>
            </a:extLst>
          </p:cNvPr>
          <p:cNvSpPr txBox="1"/>
          <p:nvPr/>
        </p:nvSpPr>
        <p:spPr>
          <a:xfrm>
            <a:off x="341863" y="5906557"/>
            <a:ext cx="36415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FUENTE: Matriz Reporte de Unidad de Gestión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ELABORADO POR: </a:t>
            </a:r>
            <a:r>
              <a:rPr lang="es-EC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Trabajo Social y Atención al Usuario</a:t>
            </a: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399ADCB9-7530-F54E-A1D2-A7DC20F3A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940127"/>
              </p:ext>
            </p:extLst>
          </p:nvPr>
        </p:nvGraphicFramePr>
        <p:xfrm>
          <a:off x="598505" y="1078002"/>
          <a:ext cx="2113019" cy="426189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13019">
                  <a:extLst>
                    <a:ext uri="{9D8B030D-6E8A-4147-A177-3AD203B41FA5}">
                      <a16:colId xmlns:a16="http://schemas.microsoft.com/office/drawing/2014/main" val="3130996803"/>
                    </a:ext>
                  </a:extLst>
                </a:gridCol>
              </a:tblGrid>
              <a:tr h="2652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900" u="none" strike="noStrike" dirty="0">
                          <a:effectLst/>
                        </a:rPr>
                        <a:t>ESPECIALIDADES REFERIDAS A OTRAS UNIDADES DE SALUD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4031006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PEDIATRÍA ESPECIALIZADA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5647048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es-EC" sz="900" u="none" strike="noStrike" dirty="0">
                          <a:effectLst/>
                        </a:rPr>
                        <a:t>CIRUGÍA CARDIOTORÁCICA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3373778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CIRUGÍA CARDIOVASCULAR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0283462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HEMODINAMIA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232185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UCINEONATAL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6011123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HEMODIÁLISIS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2376544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GINECOLOGÍA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6206372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UCIP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7427907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ONCOLOGÍA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9428428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TRAUMATOLOGÍA</a:t>
                      </a:r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2910073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900" u="none" strike="noStrike" dirty="0">
                          <a:effectLst/>
                        </a:rPr>
                        <a:t>NEUROCIRUGÍA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5216279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kumimoji="0" lang="es-EC" sz="9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sym typeface="Arial" panose="020B0604020202020204"/>
                        </a:rPr>
                        <a:t>UCI ADULTOS</a:t>
                      </a:r>
                      <a:endParaRPr kumimoji="0" lang="es-EC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086874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kumimoji="0" lang="es-EC" sz="9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sym typeface="Arial" panose="020B0604020202020204"/>
                        </a:rPr>
                        <a:t>UNIDAD DE QUEMADOS</a:t>
                      </a:r>
                      <a:endParaRPr kumimoji="0" lang="es-EC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311442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kumimoji="0" lang="es-EC" sz="9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sym typeface="Arial" panose="020B0604020202020204"/>
                        </a:rPr>
                        <a:t>UROLOGIA</a:t>
                      </a:r>
                      <a:endParaRPr kumimoji="0" lang="es-EC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13992"/>
                  </a:ext>
                </a:extLst>
              </a:tr>
              <a:tr h="265203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kumimoji="0" lang="es-EC" sz="9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sym typeface="Arial" panose="020B0604020202020204"/>
                        </a:rPr>
                        <a:t>CIRUGIA PEDIATRICA</a:t>
                      </a:r>
                      <a:endParaRPr kumimoji="0" lang="es-EC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850913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0026EDEF-59DD-D764-0C41-884543F4BB78}"/>
              </a:ext>
            </a:extLst>
          </p:cNvPr>
          <p:cNvSpPr txBox="1"/>
          <p:nvPr/>
        </p:nvSpPr>
        <p:spPr>
          <a:xfrm>
            <a:off x="3429246" y="1222174"/>
            <a:ext cx="70791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C" sz="1400" b="1" i="0" u="none" strike="noStrike" kern="5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REFERENCIAS POR ESPECIALIDAD </a:t>
            </a: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ENERO-DICIEMBRE 2024</a:t>
            </a:r>
            <a:endParaRPr lang="es-EC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3847C922-2305-4129-43B8-072C3D957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400" y="562747"/>
            <a:ext cx="956772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8"/>
              </a:spcBef>
              <a:spcAft>
                <a:spcPts val="38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/>
            </a:pPr>
            <a:r>
              <a:rPr kumimoji="0" lang="es-E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Fortalecer la atención integral de los usuarios mediante la articulación de las redes y micro redes entre los distintos niveles de atención público – privados.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33265"/>
              </p:ext>
            </p:extLst>
          </p:nvPr>
        </p:nvGraphicFramePr>
        <p:xfrm>
          <a:off x="2892206" y="2133692"/>
          <a:ext cx="4571999" cy="208983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992516">
                  <a:extLst>
                    <a:ext uri="{9D8B030D-6E8A-4147-A177-3AD203B41FA5}">
                      <a16:colId xmlns:a16="http://schemas.microsoft.com/office/drawing/2014/main" val="1708406147"/>
                    </a:ext>
                  </a:extLst>
                </a:gridCol>
                <a:gridCol w="1818012">
                  <a:extLst>
                    <a:ext uri="{9D8B030D-6E8A-4147-A177-3AD203B41FA5}">
                      <a16:colId xmlns:a16="http://schemas.microsoft.com/office/drawing/2014/main" val="756417318"/>
                    </a:ext>
                  </a:extLst>
                </a:gridCol>
                <a:gridCol w="761471">
                  <a:extLst>
                    <a:ext uri="{9D8B030D-6E8A-4147-A177-3AD203B41FA5}">
                      <a16:colId xmlns:a16="http://schemas.microsoft.com/office/drawing/2014/main" val="2917946806"/>
                    </a:ext>
                  </a:extLst>
                </a:gridCol>
              </a:tblGrid>
              <a:tr h="31664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1100" b="1" u="none" strike="noStrike" dirty="0">
                          <a:effectLst/>
                        </a:rPr>
                        <a:t>UNIDAD MÉDICA QUE BRINDA EL SERVICIO O RECIBE AL PACIENTE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1100" b="1" u="none" strike="noStrike" dirty="0">
                          <a:effectLst/>
                        </a:rPr>
                        <a:t>SUBSISTEMA QUE RECIBE AL PACIENTE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b="1" u="none" strike="noStrike">
                          <a:effectLst/>
                        </a:rPr>
                        <a:t>TOTAL</a:t>
                      </a:r>
                      <a:endParaRPr lang="es-EC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5822006"/>
                  </a:ext>
                </a:extLst>
              </a:tr>
              <a:tr h="22164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100" b="1" u="none" strike="noStrike" dirty="0">
                          <a:effectLst/>
                        </a:rPr>
                        <a:t>155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8218577"/>
                  </a:ext>
                </a:extLst>
              </a:tr>
              <a:tr h="221649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>
                          <a:effectLst/>
                        </a:rPr>
                        <a:t>HOSPITAL DE ESPECIALIDADES 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MSP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87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6667763"/>
                  </a:ext>
                </a:extLst>
              </a:tr>
              <a:tr h="36941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 dirty="0">
                          <a:effectLst/>
                        </a:rPr>
                        <a:t>HOSPITAL VERDI CEVALLOS 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MSP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35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7921237"/>
                  </a:ext>
                </a:extLst>
              </a:tr>
              <a:tr h="221649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>
                          <a:effectLst/>
                        </a:rPr>
                        <a:t>HOSPITAL NAPOLEON DAVILA 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MSP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22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6510165"/>
                  </a:ext>
                </a:extLst>
              </a:tr>
              <a:tr h="36941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>
                          <a:effectLst/>
                        </a:rPr>
                        <a:t>HOSPITAL MOVIL 1 PEDERNALES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MSP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10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9958078"/>
                  </a:ext>
                </a:extLst>
              </a:tr>
              <a:tr h="36941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>
                          <a:effectLst/>
                        </a:rPr>
                        <a:t>HOSPITAL RODRIGUEZ ZAMBRANO 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MSP 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1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560675"/>
                  </a:ext>
                </a:extLst>
              </a:tr>
            </a:tbl>
          </a:graphicData>
        </a:graphic>
      </p:graphicFrame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C5FCDBD2-9D49-31CA-95D9-9BDAE2456743}"/>
              </a:ext>
            </a:extLst>
          </p:cNvPr>
          <p:cNvSpPr/>
          <p:nvPr/>
        </p:nvSpPr>
        <p:spPr>
          <a:xfrm>
            <a:off x="3874741" y="4355565"/>
            <a:ext cx="2606928" cy="3077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 pitchFamily="34" charset="0"/>
              </a:rPr>
              <a:t>TOTAL GENERAL RPIS 155</a:t>
            </a:r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4818548"/>
              </p:ext>
            </p:extLst>
          </p:nvPr>
        </p:nvGraphicFramePr>
        <p:xfrm>
          <a:off x="7475959" y="1678540"/>
          <a:ext cx="4572000" cy="298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793042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454" y="6100282"/>
            <a:ext cx="4596575" cy="62567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9359397-E27D-DD8A-227E-C4B4D9B650B2}"/>
              </a:ext>
            </a:extLst>
          </p:cNvPr>
          <p:cNvSpPr txBox="1"/>
          <p:nvPr/>
        </p:nvSpPr>
        <p:spPr>
          <a:xfrm>
            <a:off x="595425" y="5564923"/>
            <a:ext cx="36415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FUENTE: Matriz Reporte de Unidad de Gestión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ELABORADO POR: </a:t>
            </a:r>
            <a:r>
              <a:rPr lang="es-EC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Trabajo Social y Atención al Usuario</a:t>
            </a: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3847C922-2305-4129-43B8-072C3D957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308" y="618085"/>
            <a:ext cx="862244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38"/>
              </a:spcBef>
              <a:spcAft>
                <a:spcPts val="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8"/>
              </a:spcBef>
              <a:spcAft>
                <a:spcPts val="38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</a:tabLst>
              <a:defRPr/>
            </a:pPr>
            <a:r>
              <a:rPr kumimoji="0" lang="es-ES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Fortalecer la atención integral de los usuarios mediante la articulación de las redes y micro redes entre los distintos niveles de atención Público – </a:t>
            </a:r>
            <a:r>
              <a:rPr lang="es-ES" altLang="en-US" sz="1200" dirty="0">
                <a:sym typeface="Arial" panose="020B0604020202020204" pitchFamily="34" charset="0"/>
              </a:rPr>
              <a:t>P</a:t>
            </a:r>
            <a:r>
              <a:rPr kumimoji="0" lang="es-ES" alt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rivados</a:t>
            </a:r>
            <a:r>
              <a:rPr kumimoji="0" lang="es-ES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11EF8C4-396B-54DD-406F-C476203FD304}"/>
              </a:ext>
            </a:extLst>
          </p:cNvPr>
          <p:cNvSpPr txBox="1"/>
          <p:nvPr/>
        </p:nvSpPr>
        <p:spPr>
          <a:xfrm>
            <a:off x="2405020" y="1149848"/>
            <a:ext cx="90049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1400" b="1" i="0" u="none" strike="noStrike" kern="5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REFERENCIAS Y DERIVACIONES APOYO DIAGNÓSTICO ENVIADAS DE ENERO</a:t>
            </a: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-DICIEMBRE 2024</a:t>
            </a: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361131"/>
              </p:ext>
            </p:extLst>
          </p:nvPr>
        </p:nvGraphicFramePr>
        <p:xfrm>
          <a:off x="559804" y="1665825"/>
          <a:ext cx="5537199" cy="3621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5841">
                  <a:extLst>
                    <a:ext uri="{9D8B030D-6E8A-4147-A177-3AD203B41FA5}">
                      <a16:colId xmlns:a16="http://schemas.microsoft.com/office/drawing/2014/main" val="2014217188"/>
                    </a:ext>
                  </a:extLst>
                </a:gridCol>
                <a:gridCol w="1818232">
                  <a:extLst>
                    <a:ext uri="{9D8B030D-6E8A-4147-A177-3AD203B41FA5}">
                      <a16:colId xmlns:a16="http://schemas.microsoft.com/office/drawing/2014/main" val="1680909792"/>
                    </a:ext>
                  </a:extLst>
                </a:gridCol>
                <a:gridCol w="761563">
                  <a:extLst>
                    <a:ext uri="{9D8B030D-6E8A-4147-A177-3AD203B41FA5}">
                      <a16:colId xmlns:a16="http://schemas.microsoft.com/office/drawing/2014/main" val="2527141068"/>
                    </a:ext>
                  </a:extLst>
                </a:gridCol>
                <a:gridCol w="761563">
                  <a:extLst>
                    <a:ext uri="{9D8B030D-6E8A-4147-A177-3AD203B41FA5}">
                      <a16:colId xmlns:a16="http://schemas.microsoft.com/office/drawing/2014/main" val="3176372277"/>
                    </a:ext>
                  </a:extLst>
                </a:gridCol>
              </a:tblGrid>
              <a:tr h="3478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000" u="none" strike="noStrike">
                          <a:effectLst/>
                        </a:rPr>
                        <a:t>ESPECIFICACIÓN DEL SERVICIO APOYO Y DIAGNÓSTICO</a:t>
                      </a:r>
                      <a:endParaRPr lang="es-MX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 dirty="0">
                          <a:effectLst/>
                        </a:rPr>
                        <a:t>RPC</a:t>
                      </a:r>
                      <a:endParaRPr lang="es-EC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000" u="none" strike="noStrike">
                          <a:effectLst/>
                        </a:rPr>
                        <a:t>RPIS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000" u="none" strike="noStrike">
                          <a:effectLst/>
                        </a:rPr>
                        <a:t>CANTIDAD</a:t>
                      </a:r>
                      <a:endParaRPr lang="es-EC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0409437"/>
                  </a:ext>
                </a:extLst>
              </a:tr>
              <a:tr h="347890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200" u="none" strike="noStrike" dirty="0">
                          <a:effectLst/>
                        </a:rPr>
                        <a:t>TOMOGRAFIA UROTAC / SIMPLES Y CONTRASTADA 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125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150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275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0853369"/>
                  </a:ext>
                </a:extLst>
              </a:tr>
              <a:tr h="221384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200" u="none" strike="noStrike">
                          <a:effectLst/>
                        </a:rPr>
                        <a:t>RESONANCIA MAGNÉTICA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200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200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6118859"/>
                  </a:ext>
                </a:extLst>
              </a:tr>
              <a:tr h="221384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200" u="none" strike="noStrike">
                          <a:effectLst/>
                        </a:rPr>
                        <a:t>ENDOSCOPÍA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150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150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2109695"/>
                  </a:ext>
                </a:extLst>
              </a:tr>
              <a:tr h="221384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200" u="none" strike="noStrike">
                          <a:effectLst/>
                        </a:rPr>
                        <a:t>COLANGIORESONANCIA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114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114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3207250"/>
                  </a:ext>
                </a:extLst>
              </a:tr>
              <a:tr h="221384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200" u="none" strike="noStrike">
                          <a:effectLst/>
                        </a:rPr>
                        <a:t>BIOPSIA-PAAF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110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110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38511983"/>
                  </a:ext>
                </a:extLst>
              </a:tr>
              <a:tr h="221384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200" u="none" strike="noStrike">
                          <a:effectLst/>
                        </a:rPr>
                        <a:t>COLONOSCOPIA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50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50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7375248"/>
                  </a:ext>
                </a:extLst>
              </a:tr>
              <a:tr h="221384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200" u="none" strike="noStrike">
                          <a:effectLst/>
                        </a:rPr>
                        <a:t>CPRE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46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46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5571210"/>
                  </a:ext>
                </a:extLst>
              </a:tr>
              <a:tr h="537647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UROLOGIA / LITOTRICIA INTRACORPORIA CON COLOCACIÓN DE CATETER DOBLE J 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45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45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6759481"/>
                  </a:ext>
                </a:extLst>
              </a:tr>
              <a:tr h="337347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200" u="none" strike="noStrike">
                          <a:effectLst/>
                        </a:rPr>
                        <a:t>ANGIOTAC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30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 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30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5318552"/>
                  </a:ext>
                </a:extLst>
              </a:tr>
              <a:tr h="221384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200" u="none" strike="noStrike">
                          <a:effectLst/>
                        </a:rPr>
                        <a:t>GAMMAGRAFIA/PET-TC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18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18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1974252"/>
                  </a:ext>
                </a:extLst>
              </a:tr>
              <a:tr h="221384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C" sz="1200" u="none" strike="noStrike">
                          <a:effectLst/>
                        </a:rPr>
                        <a:t>ELECTROENCEFALOGRAMA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11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>
                          <a:effectLst/>
                        </a:rPr>
                        <a:t>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200" u="none" strike="noStrike" dirty="0">
                          <a:effectLst/>
                        </a:rPr>
                        <a:t>11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05542"/>
                  </a:ext>
                </a:extLst>
              </a:tr>
              <a:tr h="231926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effectLst/>
                        </a:rPr>
                        <a:t>TOTAL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b="1" u="none" strike="noStrike" dirty="0">
                          <a:effectLst/>
                        </a:rPr>
                        <a:t>1.049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4370530"/>
                  </a:ext>
                </a:extLst>
              </a:tr>
            </a:tbl>
          </a:graphicData>
        </a:graphic>
      </p:graphicFrame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345378"/>
              </p:ext>
            </p:extLst>
          </p:nvPr>
        </p:nvGraphicFramePr>
        <p:xfrm>
          <a:off x="6290441" y="1954924"/>
          <a:ext cx="5119570" cy="3111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00424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330" y="6232320"/>
            <a:ext cx="4596575" cy="625679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785091329"/>
              </p:ext>
            </p:extLst>
          </p:nvPr>
        </p:nvGraphicFramePr>
        <p:xfrm>
          <a:off x="1452927" y="874954"/>
          <a:ext cx="8931295" cy="5210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Google Shape;119;p4"/>
          <p:cNvSpPr txBox="1"/>
          <p:nvPr/>
        </p:nvSpPr>
        <p:spPr>
          <a:xfrm>
            <a:off x="2600569" y="237443"/>
            <a:ext cx="663600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MX" sz="2000" b="1" dirty="0">
                <a:solidFill>
                  <a:schemeClr val="accent5">
                    <a:lumMod val="75000"/>
                  </a:schemeClr>
                </a:solidFill>
              </a:rPr>
              <a:t>P</a:t>
            </a:r>
            <a:r>
              <a:rPr lang="es-EC" sz="2000" b="1" dirty="0">
                <a:solidFill>
                  <a:schemeClr val="accent5">
                    <a:lumMod val="75000"/>
                  </a:schemeClr>
                </a:solidFill>
              </a:rPr>
              <a:t>RODUCCION GENERAL VARIOS SERVICIOS HMHA 2024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7858562-890E-37FB-C043-B555235D0218}"/>
              </a:ext>
            </a:extLst>
          </p:cNvPr>
          <p:cNvSpPr txBox="1"/>
          <p:nvPr/>
        </p:nvSpPr>
        <p:spPr>
          <a:xfrm>
            <a:off x="79485" y="6488667"/>
            <a:ext cx="311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FUENTE:SYSHEP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ELABORADO POR: </a:t>
            </a:r>
            <a:r>
              <a:rPr lang="es-EC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Unidad Admisión y Estadística </a:t>
            </a: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03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742" y="6190618"/>
            <a:ext cx="4596575" cy="625679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271456800"/>
              </p:ext>
            </p:extLst>
          </p:nvPr>
        </p:nvGraphicFramePr>
        <p:xfrm>
          <a:off x="220717" y="1289121"/>
          <a:ext cx="11498317" cy="4327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Google Shape;119;p4"/>
          <p:cNvSpPr txBox="1"/>
          <p:nvPr/>
        </p:nvSpPr>
        <p:spPr>
          <a:xfrm>
            <a:off x="2564770" y="602209"/>
            <a:ext cx="663600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MX" sz="2000" b="1" dirty="0">
                <a:solidFill>
                  <a:schemeClr val="accent5">
                    <a:lumMod val="75000"/>
                  </a:schemeClr>
                </a:solidFill>
              </a:rPr>
              <a:t>P</a:t>
            </a:r>
            <a:r>
              <a:rPr lang="es-EC" sz="2000" b="1" dirty="0">
                <a:solidFill>
                  <a:schemeClr val="accent5">
                    <a:lumMod val="75000"/>
                  </a:schemeClr>
                </a:solidFill>
              </a:rPr>
              <a:t>RODUCCIÓN GENERAL IMAGENOLOGÍA HMHA 2024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7858562-890E-37FB-C043-B555235D0218}"/>
              </a:ext>
            </a:extLst>
          </p:cNvPr>
          <p:cNvSpPr txBox="1"/>
          <p:nvPr/>
        </p:nvSpPr>
        <p:spPr>
          <a:xfrm>
            <a:off x="220717" y="5985237"/>
            <a:ext cx="311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FUENTE:SYSHEP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ELABORADO POR: </a:t>
            </a:r>
            <a:r>
              <a:rPr lang="es-EC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Unidad Admisión y Estadística </a:t>
            </a: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652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5" y="0"/>
            <a:ext cx="12189993" cy="6858000"/>
          </a:xfrm>
          <a:prstGeom prst="rect">
            <a:avLst/>
          </a:prstGeom>
        </p:spPr>
      </p:pic>
      <p:sp>
        <p:nvSpPr>
          <p:cNvPr id="17" name="Google Shape;119;p4"/>
          <p:cNvSpPr txBox="1"/>
          <p:nvPr/>
        </p:nvSpPr>
        <p:spPr>
          <a:xfrm>
            <a:off x="2602584" y="352026"/>
            <a:ext cx="663600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MX" sz="2000" b="1" dirty="0">
                <a:solidFill>
                  <a:schemeClr val="accent5">
                    <a:lumMod val="75000"/>
                  </a:schemeClr>
                </a:solidFill>
              </a:rPr>
              <a:t>P</a:t>
            </a:r>
            <a:r>
              <a:rPr lang="es-EC" sz="2000" b="1" dirty="0">
                <a:solidFill>
                  <a:schemeClr val="accent5">
                    <a:lumMod val="75000"/>
                  </a:schemeClr>
                </a:solidFill>
              </a:rPr>
              <a:t>RODUCCIÓN GENERAL VARIOS SERVICIOS HMHA 2024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436328"/>
              </p:ext>
            </p:extLst>
          </p:nvPr>
        </p:nvGraphicFramePr>
        <p:xfrm>
          <a:off x="4246179" y="889121"/>
          <a:ext cx="2627586" cy="767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9978">
                  <a:extLst>
                    <a:ext uri="{9D8B030D-6E8A-4147-A177-3AD203B41FA5}">
                      <a16:colId xmlns:a16="http://schemas.microsoft.com/office/drawing/2014/main" val="2363632402"/>
                    </a:ext>
                  </a:extLst>
                </a:gridCol>
                <a:gridCol w="847608">
                  <a:extLst>
                    <a:ext uri="{9D8B030D-6E8A-4147-A177-3AD203B41FA5}">
                      <a16:colId xmlns:a16="http://schemas.microsoft.com/office/drawing/2014/main" val="231250788"/>
                    </a:ext>
                  </a:extLst>
                </a:gridCol>
              </a:tblGrid>
              <a:tr h="264336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CIRUGÍAS REALIZADAS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 dirty="0">
                          <a:effectLst/>
                        </a:rPr>
                        <a:t>4.198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3148620"/>
                  </a:ext>
                </a:extLst>
              </a:tr>
              <a:tr h="251749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PROGRAMADAS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</a:rPr>
                        <a:t>2.516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8016526"/>
                  </a:ext>
                </a:extLst>
              </a:tr>
              <a:tr h="251749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NO PROGRAMADAS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</a:rPr>
                        <a:t>1.682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1427224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37495"/>
              </p:ext>
            </p:extLst>
          </p:nvPr>
        </p:nvGraphicFramePr>
        <p:xfrm>
          <a:off x="1295530" y="1923014"/>
          <a:ext cx="3780895" cy="2106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1251">
                  <a:extLst>
                    <a:ext uri="{9D8B030D-6E8A-4147-A177-3AD203B41FA5}">
                      <a16:colId xmlns:a16="http://schemas.microsoft.com/office/drawing/2014/main" val="2770678645"/>
                    </a:ext>
                  </a:extLst>
                </a:gridCol>
                <a:gridCol w="1219644">
                  <a:extLst>
                    <a:ext uri="{9D8B030D-6E8A-4147-A177-3AD203B41FA5}">
                      <a16:colId xmlns:a16="http://schemas.microsoft.com/office/drawing/2014/main" val="186577160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>
                          <a:effectLst/>
                        </a:rPr>
                        <a:t>OTRAS PRUEBAS Y PROCEDIMIENTOS DE DIAGNÓSTICO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CANTIDAD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28394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ELECTROCARDIGRAMAS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7.632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96300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ECOCARDIOGRAMAS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568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36121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ESPIROMETRÍAS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494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30095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MAMOGRAFÍAS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187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08729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COLPOSCOPIAS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170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1598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COLONOSCOPÍAS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160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6122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ERGONOMETRÍAS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150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49060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NASOFIBROLARINGOSCOPIAS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83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65344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FIBROBRONCOSCOPÍA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 dirty="0">
                          <a:effectLst/>
                        </a:rPr>
                        <a:t>82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9764844"/>
                  </a:ext>
                </a:extLst>
              </a:tr>
            </a:tbl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id="{C7858562-890E-37FB-C043-B555235D0218}"/>
              </a:ext>
            </a:extLst>
          </p:cNvPr>
          <p:cNvSpPr txBox="1"/>
          <p:nvPr/>
        </p:nvSpPr>
        <p:spPr>
          <a:xfrm>
            <a:off x="1313792" y="5687958"/>
            <a:ext cx="311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FUENTE:SYSHEP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ELABORADO POR: </a:t>
            </a:r>
            <a:r>
              <a:rPr lang="es-EC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Unidad Admisión y Estadística </a:t>
            </a: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21" name="Tab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560717"/>
              </p:ext>
            </p:extLst>
          </p:nvPr>
        </p:nvGraphicFramePr>
        <p:xfrm>
          <a:off x="6873765" y="1882774"/>
          <a:ext cx="3279228" cy="384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7486">
                  <a:extLst>
                    <a:ext uri="{9D8B030D-6E8A-4147-A177-3AD203B41FA5}">
                      <a16:colId xmlns:a16="http://schemas.microsoft.com/office/drawing/2014/main" val="4247253315"/>
                    </a:ext>
                  </a:extLst>
                </a:gridCol>
                <a:gridCol w="1451742">
                  <a:extLst>
                    <a:ext uri="{9D8B030D-6E8A-4147-A177-3AD203B41FA5}">
                      <a16:colId xmlns:a16="http://schemas.microsoft.com/office/drawing/2014/main" val="35887895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LABORATORIO CLÍNICO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>
                          <a:effectLst/>
                        </a:rPr>
                        <a:t>CANTIDAD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27376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 dirty="0">
                          <a:effectLst/>
                        </a:rPr>
                        <a:t>TOTAL DETERMINACIONES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 dirty="0">
                          <a:effectLst/>
                        </a:rPr>
                        <a:t>324.787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0533636"/>
                  </a:ext>
                </a:extLst>
              </a:tr>
            </a:tbl>
          </a:graphicData>
        </a:graphic>
      </p:graphicFrame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387446"/>
              </p:ext>
            </p:extLst>
          </p:nvPr>
        </p:nvGraphicFramePr>
        <p:xfrm>
          <a:off x="6621856" y="2529717"/>
          <a:ext cx="3773213" cy="1832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531">
                  <a:extLst>
                    <a:ext uri="{9D8B030D-6E8A-4147-A177-3AD203B41FA5}">
                      <a16:colId xmlns:a16="http://schemas.microsoft.com/office/drawing/2014/main" val="3146225127"/>
                    </a:ext>
                  </a:extLst>
                </a:gridCol>
                <a:gridCol w="1998682">
                  <a:extLst>
                    <a:ext uri="{9D8B030D-6E8A-4147-A177-3AD203B41FA5}">
                      <a16:colId xmlns:a16="http://schemas.microsoft.com/office/drawing/2014/main" val="162301076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REHABILITACIÓN 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u="none" strike="noStrike">
                          <a:effectLst/>
                        </a:rPr>
                        <a:t>CANTIDAD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03761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EXÁMENES DE TERAPIA OCUPACIONAL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103.647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98765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EXÁMENES TERAPIA DE LENGUAJE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18.218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61346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PRUEBAS DE AUDIOMETRÍAS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644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93265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ELECTROTERAPIA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16.967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4835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COMPRESAS QUÍMICAS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20.457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1814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EJERCICIOS TERAPÉUTICOS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35.209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26629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>
                          <a:effectLst/>
                        </a:rPr>
                        <a:t>PARAFINA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 dirty="0">
                          <a:effectLst/>
                        </a:rPr>
                        <a:t>3.119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9867078"/>
                  </a:ext>
                </a:extLst>
              </a:tr>
            </a:tbl>
          </a:graphicData>
        </a:graphic>
      </p:graphicFrame>
      <p:graphicFrame>
        <p:nvGraphicFramePr>
          <p:cNvPr id="24" name="Tab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650"/>
              </p:ext>
            </p:extLst>
          </p:nvPr>
        </p:nvGraphicFramePr>
        <p:xfrm>
          <a:off x="3573517" y="4624460"/>
          <a:ext cx="3804745" cy="577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7408">
                  <a:extLst>
                    <a:ext uri="{9D8B030D-6E8A-4147-A177-3AD203B41FA5}">
                      <a16:colId xmlns:a16="http://schemas.microsoft.com/office/drawing/2014/main" val="1999318420"/>
                    </a:ext>
                  </a:extLst>
                </a:gridCol>
                <a:gridCol w="1227337">
                  <a:extLst>
                    <a:ext uri="{9D8B030D-6E8A-4147-A177-3AD203B41FA5}">
                      <a16:colId xmlns:a16="http://schemas.microsoft.com/office/drawing/2014/main" val="6655145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RECETAS DESPACHADAS FARMACIA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494.551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26321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KILOS DE ROPA LAVADOS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>
                          <a:effectLst/>
                        </a:rPr>
                        <a:t>17.242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49962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u="none" strike="noStrike">
                          <a:effectLst/>
                        </a:rPr>
                        <a:t>EGRESOS HOSPITALARIOS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u="none" strike="noStrike" dirty="0">
                          <a:effectLst/>
                        </a:rPr>
                        <a:t>7.974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3302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271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" y="-12983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541" y="6015248"/>
            <a:ext cx="4596575" cy="62567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36818F5-A991-118D-F31B-A5270535A514}"/>
              </a:ext>
            </a:extLst>
          </p:cNvPr>
          <p:cNvSpPr txBox="1"/>
          <p:nvPr/>
        </p:nvSpPr>
        <p:spPr>
          <a:xfrm>
            <a:off x="486041" y="2082393"/>
            <a:ext cx="3002692" cy="3693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80 CAMAS</a:t>
            </a:r>
            <a:endParaRPr lang="es-EC" dirty="0"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826908" y="3033762"/>
            <a:ext cx="2197390" cy="2819027"/>
            <a:chOff x="933529" y="2432095"/>
            <a:chExt cx="2197390" cy="2819027"/>
          </a:xfrm>
        </p:grpSpPr>
        <p:sp>
          <p:nvSpPr>
            <p:cNvPr id="10" name="Forma libre 9"/>
            <p:cNvSpPr/>
            <p:nvPr/>
          </p:nvSpPr>
          <p:spPr>
            <a:xfrm>
              <a:off x="933529" y="2432095"/>
              <a:ext cx="2197390" cy="501840"/>
            </a:xfrm>
            <a:custGeom>
              <a:avLst/>
              <a:gdLst>
                <a:gd name="connsiteX0" fmla="*/ 0 w 2197390"/>
                <a:gd name="connsiteY0" fmla="*/ 83642 h 501840"/>
                <a:gd name="connsiteX1" fmla="*/ 83642 w 2197390"/>
                <a:gd name="connsiteY1" fmla="*/ 0 h 501840"/>
                <a:gd name="connsiteX2" fmla="*/ 2113748 w 2197390"/>
                <a:gd name="connsiteY2" fmla="*/ 0 h 501840"/>
                <a:gd name="connsiteX3" fmla="*/ 2197390 w 2197390"/>
                <a:gd name="connsiteY3" fmla="*/ 83642 h 501840"/>
                <a:gd name="connsiteX4" fmla="*/ 2197390 w 2197390"/>
                <a:gd name="connsiteY4" fmla="*/ 418198 h 501840"/>
                <a:gd name="connsiteX5" fmla="*/ 2113748 w 2197390"/>
                <a:gd name="connsiteY5" fmla="*/ 501840 h 501840"/>
                <a:gd name="connsiteX6" fmla="*/ 83642 w 2197390"/>
                <a:gd name="connsiteY6" fmla="*/ 501840 h 501840"/>
                <a:gd name="connsiteX7" fmla="*/ 0 w 2197390"/>
                <a:gd name="connsiteY7" fmla="*/ 418198 h 501840"/>
                <a:gd name="connsiteX8" fmla="*/ 0 w 2197390"/>
                <a:gd name="connsiteY8" fmla="*/ 83642 h 50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7390" h="501840">
                  <a:moveTo>
                    <a:pt x="0" y="83642"/>
                  </a:moveTo>
                  <a:cubicBezTo>
                    <a:pt x="0" y="37448"/>
                    <a:pt x="37448" y="0"/>
                    <a:pt x="83642" y="0"/>
                  </a:cubicBezTo>
                  <a:lnTo>
                    <a:pt x="2113748" y="0"/>
                  </a:lnTo>
                  <a:cubicBezTo>
                    <a:pt x="2159942" y="0"/>
                    <a:pt x="2197390" y="37448"/>
                    <a:pt x="2197390" y="83642"/>
                  </a:cubicBezTo>
                  <a:lnTo>
                    <a:pt x="2197390" y="418198"/>
                  </a:lnTo>
                  <a:cubicBezTo>
                    <a:pt x="2197390" y="464392"/>
                    <a:pt x="2159942" y="501840"/>
                    <a:pt x="2113748" y="501840"/>
                  </a:cubicBezTo>
                  <a:lnTo>
                    <a:pt x="83642" y="501840"/>
                  </a:lnTo>
                  <a:cubicBezTo>
                    <a:pt x="37448" y="501840"/>
                    <a:pt x="0" y="464392"/>
                    <a:pt x="0" y="418198"/>
                  </a:cubicBezTo>
                  <a:lnTo>
                    <a:pt x="0" y="83642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07554" tIns="24498" rIns="107554" bIns="24498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>
                  <a:solidFill>
                    <a:schemeClr val="tx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Pediatría: 12 camas</a:t>
              </a:r>
              <a:endParaRPr lang="es-ES" sz="1800" kern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orma libre 11"/>
            <p:cNvSpPr/>
            <p:nvPr/>
          </p:nvSpPr>
          <p:spPr>
            <a:xfrm>
              <a:off x="933529" y="3184855"/>
              <a:ext cx="2197390" cy="501840"/>
            </a:xfrm>
            <a:custGeom>
              <a:avLst/>
              <a:gdLst>
                <a:gd name="connsiteX0" fmla="*/ 0 w 2197390"/>
                <a:gd name="connsiteY0" fmla="*/ 83642 h 501840"/>
                <a:gd name="connsiteX1" fmla="*/ 83642 w 2197390"/>
                <a:gd name="connsiteY1" fmla="*/ 0 h 501840"/>
                <a:gd name="connsiteX2" fmla="*/ 2113748 w 2197390"/>
                <a:gd name="connsiteY2" fmla="*/ 0 h 501840"/>
                <a:gd name="connsiteX3" fmla="*/ 2197390 w 2197390"/>
                <a:gd name="connsiteY3" fmla="*/ 83642 h 501840"/>
                <a:gd name="connsiteX4" fmla="*/ 2197390 w 2197390"/>
                <a:gd name="connsiteY4" fmla="*/ 418198 h 501840"/>
                <a:gd name="connsiteX5" fmla="*/ 2113748 w 2197390"/>
                <a:gd name="connsiteY5" fmla="*/ 501840 h 501840"/>
                <a:gd name="connsiteX6" fmla="*/ 83642 w 2197390"/>
                <a:gd name="connsiteY6" fmla="*/ 501840 h 501840"/>
                <a:gd name="connsiteX7" fmla="*/ 0 w 2197390"/>
                <a:gd name="connsiteY7" fmla="*/ 418198 h 501840"/>
                <a:gd name="connsiteX8" fmla="*/ 0 w 2197390"/>
                <a:gd name="connsiteY8" fmla="*/ 83642 h 50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7390" h="501840">
                  <a:moveTo>
                    <a:pt x="0" y="83642"/>
                  </a:moveTo>
                  <a:cubicBezTo>
                    <a:pt x="0" y="37448"/>
                    <a:pt x="37448" y="0"/>
                    <a:pt x="83642" y="0"/>
                  </a:cubicBezTo>
                  <a:lnTo>
                    <a:pt x="2113748" y="0"/>
                  </a:lnTo>
                  <a:cubicBezTo>
                    <a:pt x="2159942" y="0"/>
                    <a:pt x="2197390" y="37448"/>
                    <a:pt x="2197390" y="83642"/>
                  </a:cubicBezTo>
                  <a:lnTo>
                    <a:pt x="2197390" y="418198"/>
                  </a:lnTo>
                  <a:cubicBezTo>
                    <a:pt x="2197390" y="464392"/>
                    <a:pt x="2159942" y="501840"/>
                    <a:pt x="2113748" y="501840"/>
                  </a:cubicBezTo>
                  <a:lnTo>
                    <a:pt x="83642" y="501840"/>
                  </a:lnTo>
                  <a:cubicBezTo>
                    <a:pt x="37448" y="501840"/>
                    <a:pt x="0" y="464392"/>
                    <a:pt x="0" y="418198"/>
                  </a:cubicBezTo>
                  <a:lnTo>
                    <a:pt x="0" y="83642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07554" tIns="24498" rIns="107554" bIns="24498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>
                  <a:solidFill>
                    <a:schemeClr val="tx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Cirugía General: 21camas </a:t>
              </a:r>
              <a:endParaRPr lang="es-ES" sz="1800" kern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orma libre 13"/>
            <p:cNvSpPr/>
            <p:nvPr/>
          </p:nvSpPr>
          <p:spPr>
            <a:xfrm>
              <a:off x="933529" y="3955419"/>
              <a:ext cx="2197390" cy="501840"/>
            </a:xfrm>
            <a:custGeom>
              <a:avLst/>
              <a:gdLst>
                <a:gd name="connsiteX0" fmla="*/ 0 w 2197390"/>
                <a:gd name="connsiteY0" fmla="*/ 83642 h 501840"/>
                <a:gd name="connsiteX1" fmla="*/ 83642 w 2197390"/>
                <a:gd name="connsiteY1" fmla="*/ 0 h 501840"/>
                <a:gd name="connsiteX2" fmla="*/ 2113748 w 2197390"/>
                <a:gd name="connsiteY2" fmla="*/ 0 h 501840"/>
                <a:gd name="connsiteX3" fmla="*/ 2197390 w 2197390"/>
                <a:gd name="connsiteY3" fmla="*/ 83642 h 501840"/>
                <a:gd name="connsiteX4" fmla="*/ 2197390 w 2197390"/>
                <a:gd name="connsiteY4" fmla="*/ 418198 h 501840"/>
                <a:gd name="connsiteX5" fmla="*/ 2113748 w 2197390"/>
                <a:gd name="connsiteY5" fmla="*/ 501840 h 501840"/>
                <a:gd name="connsiteX6" fmla="*/ 83642 w 2197390"/>
                <a:gd name="connsiteY6" fmla="*/ 501840 h 501840"/>
                <a:gd name="connsiteX7" fmla="*/ 0 w 2197390"/>
                <a:gd name="connsiteY7" fmla="*/ 418198 h 501840"/>
                <a:gd name="connsiteX8" fmla="*/ 0 w 2197390"/>
                <a:gd name="connsiteY8" fmla="*/ 83642 h 50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7390" h="501840">
                  <a:moveTo>
                    <a:pt x="0" y="83642"/>
                  </a:moveTo>
                  <a:cubicBezTo>
                    <a:pt x="0" y="37448"/>
                    <a:pt x="37448" y="0"/>
                    <a:pt x="83642" y="0"/>
                  </a:cubicBezTo>
                  <a:lnTo>
                    <a:pt x="2113748" y="0"/>
                  </a:lnTo>
                  <a:cubicBezTo>
                    <a:pt x="2159942" y="0"/>
                    <a:pt x="2197390" y="37448"/>
                    <a:pt x="2197390" y="83642"/>
                  </a:cubicBezTo>
                  <a:lnTo>
                    <a:pt x="2197390" y="418198"/>
                  </a:lnTo>
                  <a:cubicBezTo>
                    <a:pt x="2197390" y="464392"/>
                    <a:pt x="2159942" y="501840"/>
                    <a:pt x="2113748" y="501840"/>
                  </a:cubicBezTo>
                  <a:lnTo>
                    <a:pt x="83642" y="501840"/>
                  </a:lnTo>
                  <a:cubicBezTo>
                    <a:pt x="37448" y="501840"/>
                    <a:pt x="0" y="464392"/>
                    <a:pt x="0" y="418198"/>
                  </a:cubicBezTo>
                  <a:lnTo>
                    <a:pt x="0" y="83642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07554" tIns="24498" rIns="107554" bIns="24498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Medicina Interna: 21 camas</a:t>
              </a:r>
              <a:endParaRPr lang="es-ES" sz="1800" kern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orma libre 15"/>
            <p:cNvSpPr/>
            <p:nvPr/>
          </p:nvSpPr>
          <p:spPr>
            <a:xfrm>
              <a:off x="933529" y="4749282"/>
              <a:ext cx="2197390" cy="501840"/>
            </a:xfrm>
            <a:custGeom>
              <a:avLst/>
              <a:gdLst>
                <a:gd name="connsiteX0" fmla="*/ 0 w 2197390"/>
                <a:gd name="connsiteY0" fmla="*/ 83642 h 501840"/>
                <a:gd name="connsiteX1" fmla="*/ 83642 w 2197390"/>
                <a:gd name="connsiteY1" fmla="*/ 0 h 501840"/>
                <a:gd name="connsiteX2" fmla="*/ 2113748 w 2197390"/>
                <a:gd name="connsiteY2" fmla="*/ 0 h 501840"/>
                <a:gd name="connsiteX3" fmla="*/ 2197390 w 2197390"/>
                <a:gd name="connsiteY3" fmla="*/ 83642 h 501840"/>
                <a:gd name="connsiteX4" fmla="*/ 2197390 w 2197390"/>
                <a:gd name="connsiteY4" fmla="*/ 418198 h 501840"/>
                <a:gd name="connsiteX5" fmla="*/ 2113748 w 2197390"/>
                <a:gd name="connsiteY5" fmla="*/ 501840 h 501840"/>
                <a:gd name="connsiteX6" fmla="*/ 83642 w 2197390"/>
                <a:gd name="connsiteY6" fmla="*/ 501840 h 501840"/>
                <a:gd name="connsiteX7" fmla="*/ 0 w 2197390"/>
                <a:gd name="connsiteY7" fmla="*/ 418198 h 501840"/>
                <a:gd name="connsiteX8" fmla="*/ 0 w 2197390"/>
                <a:gd name="connsiteY8" fmla="*/ 83642 h 50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7390" h="501840">
                  <a:moveTo>
                    <a:pt x="0" y="83642"/>
                  </a:moveTo>
                  <a:cubicBezTo>
                    <a:pt x="0" y="37448"/>
                    <a:pt x="37448" y="0"/>
                    <a:pt x="83642" y="0"/>
                  </a:cubicBezTo>
                  <a:lnTo>
                    <a:pt x="2113748" y="0"/>
                  </a:lnTo>
                  <a:cubicBezTo>
                    <a:pt x="2159942" y="0"/>
                    <a:pt x="2197390" y="37448"/>
                    <a:pt x="2197390" y="83642"/>
                  </a:cubicBezTo>
                  <a:lnTo>
                    <a:pt x="2197390" y="418198"/>
                  </a:lnTo>
                  <a:cubicBezTo>
                    <a:pt x="2197390" y="464392"/>
                    <a:pt x="2159942" y="501840"/>
                    <a:pt x="2113748" y="501840"/>
                  </a:cubicBezTo>
                  <a:lnTo>
                    <a:pt x="83642" y="501840"/>
                  </a:lnTo>
                  <a:cubicBezTo>
                    <a:pt x="37448" y="501840"/>
                    <a:pt x="0" y="464392"/>
                    <a:pt x="0" y="418198"/>
                  </a:cubicBezTo>
                  <a:lnTo>
                    <a:pt x="0" y="83642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107554" tIns="24498" rIns="107554" bIns="24498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Gineco-Obstetricia: 26 </a:t>
              </a:r>
              <a:endParaRPr lang="es-EC" sz="1800" kern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13F82377-6701-DDBC-7B7B-210A588ED17A}"/>
              </a:ext>
            </a:extLst>
          </p:cNvPr>
          <p:cNvSpPr/>
          <p:nvPr/>
        </p:nvSpPr>
        <p:spPr>
          <a:xfrm>
            <a:off x="424257" y="1114020"/>
            <a:ext cx="3126259" cy="59909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DISTRIBUCIÓN DE CAMAS CENSABLES</a:t>
            </a:r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13F82377-6701-DDBC-7B7B-210A588ED17A}"/>
              </a:ext>
            </a:extLst>
          </p:cNvPr>
          <p:cNvSpPr/>
          <p:nvPr/>
        </p:nvSpPr>
        <p:spPr>
          <a:xfrm>
            <a:off x="4532870" y="1138029"/>
            <a:ext cx="3126259" cy="66888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EMERGENCIA</a:t>
            </a: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13F82377-6701-DDBC-7B7B-210A588ED17A}"/>
              </a:ext>
            </a:extLst>
          </p:cNvPr>
          <p:cNvSpPr/>
          <p:nvPr/>
        </p:nvSpPr>
        <p:spPr>
          <a:xfrm>
            <a:off x="4092068" y="3647163"/>
            <a:ext cx="2479854" cy="59909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s-EC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CENTRO QUIRÚRGICO</a:t>
            </a:r>
          </a:p>
          <a:p>
            <a:pPr algn="ctr"/>
            <a:endParaRPr lang="es-EC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29789C35-6A7F-4D66-2A78-D98C5D0BE4AA}"/>
              </a:ext>
            </a:extLst>
          </p:cNvPr>
          <p:cNvSpPr/>
          <p:nvPr/>
        </p:nvSpPr>
        <p:spPr>
          <a:xfrm>
            <a:off x="4139071" y="4665951"/>
            <a:ext cx="2385849" cy="55769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 dirty="0">
              <a:ea typeface="WenQuanYi Micro Hei"/>
            </a:endParaRPr>
          </a:p>
          <a:p>
            <a:pPr algn="ctr"/>
            <a:r>
              <a:rPr lang="es-EC" dirty="0">
                <a:ea typeface="WenQuanYi Micro Hei"/>
              </a:rPr>
              <a:t>2 Quirofanos Polivalentes</a:t>
            </a:r>
            <a:r>
              <a:rPr lang="es-EC" dirty="0">
                <a:effectLst/>
                <a:ea typeface="WenQuanYi Micro Hei"/>
              </a:rPr>
              <a:t> </a:t>
            </a:r>
          </a:p>
          <a:p>
            <a:pPr lvl="0"/>
            <a:endParaRPr lang="es-EC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13F82377-6701-DDBC-7B7B-210A588ED17A}"/>
              </a:ext>
            </a:extLst>
          </p:cNvPr>
          <p:cNvSpPr/>
          <p:nvPr/>
        </p:nvSpPr>
        <p:spPr>
          <a:xfrm>
            <a:off x="6939037" y="3633551"/>
            <a:ext cx="2313396" cy="59909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s-EC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CENTRO OBSTÉTRICO</a:t>
            </a:r>
          </a:p>
          <a:p>
            <a:pPr algn="ctr"/>
            <a:endParaRPr lang="es-EC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8D6F80FF-1F83-5427-27B2-DE202DFF2781}"/>
              </a:ext>
            </a:extLst>
          </p:cNvPr>
          <p:cNvSpPr/>
          <p:nvPr/>
        </p:nvSpPr>
        <p:spPr>
          <a:xfrm>
            <a:off x="7033960" y="4665152"/>
            <a:ext cx="2177587" cy="93927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 dirty="0">
              <a:effectLst/>
              <a:ea typeface="WenQuanYi Micro Hei"/>
            </a:endParaRPr>
          </a:p>
          <a:p>
            <a:r>
              <a:rPr lang="es-EC" dirty="0">
                <a:effectLst/>
                <a:ea typeface="WenQuanYi Micro Hei"/>
              </a:rPr>
              <a:t>2 UTPR</a:t>
            </a:r>
          </a:p>
          <a:p>
            <a:pPr>
              <a:tabLst>
                <a:tab pos="1315085" algn="ctr"/>
              </a:tabLst>
            </a:pPr>
            <a:r>
              <a:rPr lang="es-EC" dirty="0">
                <a:effectLst/>
                <a:ea typeface="WenQuanYi Micro Hei"/>
              </a:rPr>
              <a:t>1 Sala de Legrado	</a:t>
            </a:r>
          </a:p>
          <a:p>
            <a:r>
              <a:rPr lang="es-ES" dirty="0">
                <a:effectLst/>
                <a:ea typeface="Cambria" panose="02040503050406030204" pitchFamily="18" charset="0"/>
              </a:rPr>
              <a:t>1 Quirófano </a:t>
            </a:r>
            <a:r>
              <a:rPr lang="es-EC" dirty="0">
                <a:effectLst/>
                <a:ea typeface="WenQuanYi Micro Hei"/>
              </a:rPr>
              <a:t> </a:t>
            </a:r>
          </a:p>
          <a:p>
            <a:pPr lvl="0"/>
            <a:endParaRPr lang="es-EC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13F82377-6701-DDBC-7B7B-210A588ED17A}"/>
              </a:ext>
            </a:extLst>
          </p:cNvPr>
          <p:cNvSpPr/>
          <p:nvPr/>
        </p:nvSpPr>
        <p:spPr>
          <a:xfrm>
            <a:off x="9599020" y="3680688"/>
            <a:ext cx="2313396" cy="53204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s-EC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TERAPIA INTENSIVA ADULTO</a:t>
            </a:r>
          </a:p>
          <a:p>
            <a:pPr algn="ctr"/>
            <a:endParaRPr lang="es-EC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8D6F80FF-1F83-5427-27B2-DE202DFF2781}"/>
              </a:ext>
            </a:extLst>
          </p:cNvPr>
          <p:cNvSpPr/>
          <p:nvPr/>
        </p:nvSpPr>
        <p:spPr>
          <a:xfrm>
            <a:off x="9734829" y="4665951"/>
            <a:ext cx="2177587" cy="77378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C" dirty="0">
              <a:effectLst/>
              <a:ea typeface="WenQuanYi Micro Hei"/>
            </a:endParaRPr>
          </a:p>
          <a:p>
            <a:r>
              <a:rPr lang="es-EC" dirty="0">
                <a:effectLst/>
                <a:ea typeface="WenQuanYi Micro Hei"/>
              </a:rPr>
              <a:t>Intensivos: 6 Camas</a:t>
            </a:r>
          </a:p>
          <a:p>
            <a:r>
              <a:rPr lang="es-ES" dirty="0">
                <a:effectLst/>
                <a:ea typeface="Cambria" panose="02040503050406030204" pitchFamily="18" charset="0"/>
              </a:rPr>
              <a:t>Aislados: 2 Camas</a:t>
            </a:r>
            <a:r>
              <a:rPr lang="es-EC" dirty="0">
                <a:effectLst/>
              </a:rPr>
              <a:t> </a:t>
            </a:r>
            <a:endParaRPr lang="es-EC" dirty="0">
              <a:effectLst/>
              <a:ea typeface="WenQuanYi Micro Hei"/>
            </a:endParaRPr>
          </a:p>
          <a:p>
            <a:pPr lvl="0"/>
            <a:endParaRPr lang="es-EC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3" name="Rectángulo redondeado 32"/>
          <p:cNvSpPr/>
          <p:nvPr/>
        </p:nvSpPr>
        <p:spPr>
          <a:xfrm>
            <a:off x="8617668" y="956093"/>
            <a:ext cx="2937671" cy="20776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TRIAGE:2 (ADULTO Y PEDIATRICO)-CONSULTORIOS-CAMAS DE OBSERVACIÓN-AREAS DE PROCEDIMIENTOS – ATENCIÓN RESPIRATORIOS </a:t>
            </a:r>
          </a:p>
        </p:txBody>
      </p:sp>
      <p:sp>
        <p:nvSpPr>
          <p:cNvPr id="34" name="Flecha derecha 33"/>
          <p:cNvSpPr/>
          <p:nvPr/>
        </p:nvSpPr>
        <p:spPr>
          <a:xfrm>
            <a:off x="7958050" y="1270614"/>
            <a:ext cx="500087" cy="33369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5" name="Flecha abajo 34"/>
          <p:cNvSpPr/>
          <p:nvPr/>
        </p:nvSpPr>
        <p:spPr>
          <a:xfrm>
            <a:off x="5215194" y="4271917"/>
            <a:ext cx="384813" cy="3427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6" name="Flecha abajo 35"/>
          <p:cNvSpPr/>
          <p:nvPr/>
        </p:nvSpPr>
        <p:spPr>
          <a:xfrm>
            <a:off x="7894424" y="4256511"/>
            <a:ext cx="384813" cy="3427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7" name="Flecha abajo 36"/>
          <p:cNvSpPr/>
          <p:nvPr/>
        </p:nvSpPr>
        <p:spPr>
          <a:xfrm>
            <a:off x="10654044" y="4248085"/>
            <a:ext cx="384813" cy="3903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" name="CuadroTexto 2"/>
          <p:cNvSpPr txBox="1"/>
          <p:nvPr/>
        </p:nvSpPr>
        <p:spPr>
          <a:xfrm>
            <a:off x="2844024" y="336873"/>
            <a:ext cx="5969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accent5">
                    <a:lumMod val="75000"/>
                  </a:schemeClr>
                </a:solidFill>
              </a:rPr>
              <a:t>DISTRIBUCIÓN DE SERVICIOS HOSPITALARIOS</a:t>
            </a:r>
            <a:endParaRPr lang="es-EC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4" name="Google Shape;119;p4"/>
          <p:cNvSpPr txBox="1"/>
          <p:nvPr/>
        </p:nvSpPr>
        <p:spPr>
          <a:xfrm>
            <a:off x="2615507" y="613718"/>
            <a:ext cx="663600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MX" sz="2000" b="1" dirty="0">
                <a:solidFill>
                  <a:schemeClr val="accent5">
                    <a:lumMod val="75000"/>
                  </a:schemeClr>
                </a:solidFill>
              </a:rPr>
              <a:t>P</a:t>
            </a:r>
            <a:r>
              <a:rPr lang="es-EC" sz="2000" b="1" dirty="0">
                <a:solidFill>
                  <a:schemeClr val="accent5">
                    <a:lumMod val="75000"/>
                  </a:schemeClr>
                </a:solidFill>
              </a:rPr>
              <a:t>RODUCCION GENERAL VARIOS SERVICIOS HMHA 2024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D1372A66-9C30-E186-EE58-AF204BF096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4707260"/>
              </p:ext>
            </p:extLst>
          </p:nvPr>
        </p:nvGraphicFramePr>
        <p:xfrm>
          <a:off x="833556" y="1406891"/>
          <a:ext cx="10199913" cy="904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69" y="2697470"/>
            <a:ext cx="4088524" cy="2763230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07" y="2697469"/>
            <a:ext cx="4279327" cy="276323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7858562-890E-37FB-C043-B555235D0218}"/>
              </a:ext>
            </a:extLst>
          </p:cNvPr>
          <p:cNvSpPr txBox="1"/>
          <p:nvPr/>
        </p:nvSpPr>
        <p:spPr>
          <a:xfrm>
            <a:off x="0" y="6446965"/>
            <a:ext cx="311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FUENTE:SYSHEP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ELABORADO POR: </a:t>
            </a:r>
            <a:r>
              <a:rPr lang="es-EC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Unidad Admisión y Estadística </a:t>
            </a: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07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4" name="Google Shape;119;p4"/>
          <p:cNvSpPr txBox="1"/>
          <p:nvPr/>
        </p:nvSpPr>
        <p:spPr>
          <a:xfrm>
            <a:off x="2760897" y="293652"/>
            <a:ext cx="663600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MX" sz="2000" b="1" dirty="0">
                <a:solidFill>
                  <a:schemeClr val="accent5">
                    <a:lumMod val="75000"/>
                  </a:schemeClr>
                </a:solidFill>
              </a:rPr>
              <a:t>P</a:t>
            </a:r>
            <a:r>
              <a:rPr lang="es-EC" sz="2000" b="1" dirty="0">
                <a:solidFill>
                  <a:schemeClr val="accent5">
                    <a:lumMod val="75000"/>
                  </a:schemeClr>
                </a:solidFill>
              </a:rPr>
              <a:t>RODUCCIÓN GENERAL VARIOS SERVICIOS HMHA 2024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890127245"/>
              </p:ext>
            </p:extLst>
          </p:nvPr>
        </p:nvGraphicFramePr>
        <p:xfrm>
          <a:off x="1322512" y="1021918"/>
          <a:ext cx="5911872" cy="4550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361" y="1021918"/>
            <a:ext cx="3494032" cy="216271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361" y="3440959"/>
            <a:ext cx="3647090" cy="213193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7858562-890E-37FB-C043-B555235D0218}"/>
              </a:ext>
            </a:extLst>
          </p:cNvPr>
          <p:cNvSpPr txBox="1"/>
          <p:nvPr/>
        </p:nvSpPr>
        <p:spPr>
          <a:xfrm>
            <a:off x="714704" y="5901094"/>
            <a:ext cx="4881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FUENTE: Matriz</a:t>
            </a:r>
            <a:r>
              <a:rPr kumimoji="0" lang="es-EC" sz="9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de Inventario de Medicamentos-Dispositivos e Insumos Médicos. </a:t>
            </a: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ELABORADO POR: </a:t>
            </a:r>
            <a:r>
              <a:rPr lang="pt-BR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Unidad de Medicamentos e Insumos Médicos HMHA.</a:t>
            </a: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741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6FC081-EFA5-8C45-8DF1-65056153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07" y="0"/>
            <a:ext cx="12189993" cy="6858000"/>
          </a:xfrm>
          <a:prstGeom prst="rect">
            <a:avLst/>
          </a:prstGeom>
        </p:spPr>
      </p:pic>
      <p:sp>
        <p:nvSpPr>
          <p:cNvPr id="6" name="Google Shape;90;p1">
            <a:extLst>
              <a:ext uri="{FF2B5EF4-FFF2-40B4-BE49-F238E27FC236}">
                <a16:creationId xmlns:a16="http://schemas.microsoft.com/office/drawing/2014/main" id="{93F0D9D1-5191-214F-9D04-C7A7DFDD6B75}"/>
              </a:ext>
            </a:extLst>
          </p:cNvPr>
          <p:cNvSpPr txBox="1"/>
          <p:nvPr/>
        </p:nvSpPr>
        <p:spPr>
          <a:xfrm>
            <a:off x="5048289" y="2460683"/>
            <a:ext cx="682208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5000"/>
            </a:pPr>
            <a:r>
              <a:rPr lang="es-EC" sz="4400" b="1" noProof="0" dirty="0">
                <a:solidFill>
                  <a:schemeClr val="bg1"/>
                </a:solidFill>
              </a:rPr>
              <a:t>Incrementar la investigación en salud</a:t>
            </a:r>
            <a:endParaRPr lang="es-EC" sz="4400" b="1" u="none" strike="noStrike" cap="none" noProof="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D8822720-081B-364F-9995-1A2E466DF654}"/>
              </a:ext>
            </a:extLst>
          </p:cNvPr>
          <p:cNvSpPr txBox="1"/>
          <p:nvPr/>
        </p:nvSpPr>
        <p:spPr>
          <a:xfrm>
            <a:off x="5494971" y="1086993"/>
            <a:ext cx="637540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C" sz="4400" b="1" i="1" noProof="0" dirty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Estratégico 6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55D668-ED62-1AE2-F48B-CACC5C288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700" y="5957992"/>
            <a:ext cx="45776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17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" y="-147145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77766" y="1474978"/>
            <a:ext cx="589630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/>
              <a:t>Universidad San Gregorio alumnos de externado comunitario.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/>
              <a:t>Universidad Laica Eloy Alfaro de Manabí. Internado de Enfermería.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/>
              <a:t>Universidad Estatal del Sur Internado de enfermería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/>
              <a:t>Universidad Católica del Ecuador sede Manabí internado de medicina.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b="1" dirty="0"/>
              <a:t>Universidad Técnica de Manabí internado de medicina, enfermería y nutrición</a:t>
            </a:r>
          </a:p>
        </p:txBody>
      </p:sp>
      <p:sp>
        <p:nvSpPr>
          <p:cNvPr id="9" name="Google Shape;119;p4">
            <a:extLst>
              <a:ext uri="{FF2B5EF4-FFF2-40B4-BE49-F238E27FC236}">
                <a16:creationId xmlns:a16="http://schemas.microsoft.com/office/drawing/2014/main" id="{8A0F8ADF-8F3D-4F95-9E7D-ADF3DC7DA89D}"/>
              </a:ext>
            </a:extLst>
          </p:cNvPr>
          <p:cNvSpPr txBox="1"/>
          <p:nvPr/>
        </p:nvSpPr>
        <p:spPr>
          <a:xfrm>
            <a:off x="972509" y="798398"/>
            <a:ext cx="527538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s-EC" sz="2000" b="1" dirty="0">
                <a:solidFill>
                  <a:schemeClr val="accent5">
                    <a:lumMod val="75000"/>
                  </a:schemeClr>
                </a:solidFill>
              </a:rPr>
              <a:t>CONVENIOS UNIVERSIDADES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77766" y="4921308"/>
            <a:ext cx="4988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Internos de Enfermería y Medicina 81 estudiantes.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056" y="3247697"/>
            <a:ext cx="4624080" cy="23907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056" y="815061"/>
            <a:ext cx="4624080" cy="2182558"/>
          </a:xfrm>
          <a:prstGeom prst="rect">
            <a:avLst/>
          </a:prstGeom>
        </p:spPr>
      </p:pic>
      <p:sp>
        <p:nvSpPr>
          <p:cNvPr id="13" name="Google Shape;119;p4">
            <a:extLst>
              <a:ext uri="{FF2B5EF4-FFF2-40B4-BE49-F238E27FC236}">
                <a16:creationId xmlns:a16="http://schemas.microsoft.com/office/drawing/2014/main" id="{8A0F8ADF-8F3D-4F95-9E7D-ADF3DC7DA89D}"/>
              </a:ext>
            </a:extLst>
          </p:cNvPr>
          <p:cNvSpPr txBox="1"/>
          <p:nvPr/>
        </p:nvSpPr>
        <p:spPr>
          <a:xfrm>
            <a:off x="944960" y="4356063"/>
            <a:ext cx="527538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s-EC" sz="2000" b="1" dirty="0">
                <a:solidFill>
                  <a:schemeClr val="accent5">
                    <a:lumMod val="75000"/>
                  </a:schemeClr>
                </a:solidFill>
              </a:rPr>
              <a:t>ESTUDIANTES 2024</a:t>
            </a:r>
          </a:p>
        </p:txBody>
      </p:sp>
    </p:spTree>
    <p:extLst>
      <p:ext uri="{BB962C8B-B14F-4D97-AF65-F5344CB8AC3E}">
        <p14:creationId xmlns:p14="http://schemas.microsoft.com/office/powerpoint/2010/main" val="29540671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993" cy="6858000"/>
          </a:xfrm>
          <a:prstGeom prst="rect">
            <a:avLst/>
          </a:prstGeom>
        </p:spPr>
      </p:pic>
      <p:sp>
        <p:nvSpPr>
          <p:cNvPr id="4" name="Google Shape;119;p4">
            <a:extLst>
              <a:ext uri="{FF2B5EF4-FFF2-40B4-BE49-F238E27FC236}">
                <a16:creationId xmlns:a16="http://schemas.microsoft.com/office/drawing/2014/main" id="{8A0F8ADF-8F3D-4F95-9E7D-ADF3DC7DA89D}"/>
              </a:ext>
            </a:extLst>
          </p:cNvPr>
          <p:cNvSpPr txBox="1"/>
          <p:nvPr/>
        </p:nvSpPr>
        <p:spPr>
          <a:xfrm>
            <a:off x="1047843" y="550075"/>
            <a:ext cx="820302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s-EC" sz="2000" b="1" dirty="0">
                <a:solidFill>
                  <a:schemeClr val="accent5">
                    <a:lumMod val="75000"/>
                  </a:schemeClr>
                </a:solidFill>
              </a:rPr>
              <a:t>CAPACITACIONES CONTINUAS PARA MÉDICOS-VIERNES CIENTÍFICO 2024</a:t>
            </a:r>
          </a:p>
        </p:txBody>
      </p:sp>
      <p:sp>
        <p:nvSpPr>
          <p:cNvPr id="7" name="Esquina doblada 6"/>
          <p:cNvSpPr/>
          <p:nvPr/>
        </p:nvSpPr>
        <p:spPr>
          <a:xfrm>
            <a:off x="2322786" y="2575034"/>
            <a:ext cx="914400" cy="914400"/>
          </a:xfrm>
          <a:prstGeom prst="foldedCorner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Marcador de texto 15">
            <a:extLst>
              <a:ext uri="{FF2B5EF4-FFF2-40B4-BE49-F238E27FC236}">
                <a16:creationId xmlns:a16="http://schemas.microsoft.com/office/drawing/2014/main" id="{D1B59CDD-1222-4462-9487-54C9581D4F27}"/>
              </a:ext>
            </a:extLst>
          </p:cNvPr>
          <p:cNvSpPr txBox="1">
            <a:spLocks/>
          </p:cNvSpPr>
          <p:nvPr/>
        </p:nvSpPr>
        <p:spPr>
          <a:xfrm>
            <a:off x="-30865" y="1832099"/>
            <a:ext cx="2331122" cy="287509"/>
          </a:xfrm>
          <a:prstGeom prst="rect">
            <a:avLst/>
          </a:prstGeom>
        </p:spPr>
        <p:txBody>
          <a:bodyPr lIns="0" rIns="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buNone/>
            </a:pPr>
            <a:r>
              <a:rPr lang="es-EC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CIRUGÍA</a:t>
            </a:r>
            <a:r>
              <a:rPr lang="es-EC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5" name="Marcador de texto 14">
            <a:extLst>
              <a:ext uri="{FF2B5EF4-FFF2-40B4-BE49-F238E27FC236}">
                <a16:creationId xmlns:a16="http://schemas.microsoft.com/office/drawing/2014/main" id="{2358AEDD-B1F5-4E23-B794-EAE4E09318C3}"/>
              </a:ext>
            </a:extLst>
          </p:cNvPr>
          <p:cNvSpPr txBox="1">
            <a:spLocks/>
          </p:cNvSpPr>
          <p:nvPr/>
        </p:nvSpPr>
        <p:spPr>
          <a:xfrm>
            <a:off x="238398" y="2029625"/>
            <a:ext cx="2541588" cy="49285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200" dirty="0"/>
          </a:p>
        </p:txBody>
      </p:sp>
      <p:sp>
        <p:nvSpPr>
          <p:cNvPr id="26" name="Marcador de texto 14">
            <a:extLst>
              <a:ext uri="{FF2B5EF4-FFF2-40B4-BE49-F238E27FC236}">
                <a16:creationId xmlns:a16="http://schemas.microsoft.com/office/drawing/2014/main" id="{2358AEDD-B1F5-4E23-B794-EAE4E09318C3}"/>
              </a:ext>
            </a:extLst>
          </p:cNvPr>
          <p:cNvSpPr txBox="1">
            <a:spLocks/>
          </p:cNvSpPr>
          <p:nvPr/>
        </p:nvSpPr>
        <p:spPr>
          <a:xfrm>
            <a:off x="712612" y="2005755"/>
            <a:ext cx="2336637" cy="1209391"/>
          </a:xfrm>
          <a:prstGeom prst="rect">
            <a:avLst/>
          </a:prstGeom>
        </p:spPr>
        <p:txBody>
          <a:bodyPr lIns="0" tIns="0" rIns="0" bIns="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endParaRPr lang="es-EC" sz="3200" b="1" u="sng" dirty="0">
              <a:solidFill>
                <a:srgbClr val="002060"/>
              </a:solidFill>
            </a:endParaRPr>
          </a:p>
          <a:p>
            <a:pPr algn="just"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HPB VS CÁNCER DE PRÓSTATA</a:t>
            </a:r>
          </a:p>
          <a:p>
            <a:pPr algn="just"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COLELAP EN SITUS INVERSUS TOTALIS</a:t>
            </a:r>
          </a:p>
          <a:p>
            <a:pPr algn="just"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ILEO PARALÍTICO VS OCLUSIÓN INTESTINAL</a:t>
            </a:r>
          </a:p>
          <a:p>
            <a:pPr algn="just"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SEMANA DE TUBERCULOSIS </a:t>
            </a:r>
            <a:endParaRPr lang="es-EC" sz="1200" dirty="0">
              <a:solidFill>
                <a:srgbClr val="000000"/>
              </a:solidFill>
            </a:endParaRPr>
          </a:p>
          <a:p>
            <a:pPr fontAlgn="ctr"/>
            <a:r>
              <a:rPr lang="es-EC" sz="1200" dirty="0">
                <a:solidFill>
                  <a:srgbClr val="000000"/>
                </a:solidFill>
              </a:rPr>
              <a:t> </a:t>
            </a:r>
          </a:p>
          <a:p>
            <a:pPr fontAlgn="ctr"/>
            <a:endParaRPr lang="es-EC" sz="1200" dirty="0">
              <a:solidFill>
                <a:srgbClr val="000000"/>
              </a:solidFill>
            </a:endParaRPr>
          </a:p>
        </p:txBody>
      </p:sp>
      <p:sp>
        <p:nvSpPr>
          <p:cNvPr id="28" name="Marcador de texto 15">
            <a:extLst>
              <a:ext uri="{FF2B5EF4-FFF2-40B4-BE49-F238E27FC236}">
                <a16:creationId xmlns:a16="http://schemas.microsoft.com/office/drawing/2014/main" id="{D1B59CDD-1222-4462-9487-54C9581D4F27}"/>
              </a:ext>
            </a:extLst>
          </p:cNvPr>
          <p:cNvSpPr txBox="1">
            <a:spLocks/>
          </p:cNvSpPr>
          <p:nvPr/>
        </p:nvSpPr>
        <p:spPr>
          <a:xfrm>
            <a:off x="6767233" y="4166861"/>
            <a:ext cx="2492994" cy="227963"/>
          </a:xfrm>
          <a:prstGeom prst="rect">
            <a:avLst/>
          </a:prstGeom>
        </p:spPr>
        <p:txBody>
          <a:bodyPr lIns="0" rIns="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buNone/>
            </a:pPr>
            <a:r>
              <a:rPr lang="es-EC" sz="7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GINECOLOGÍA</a:t>
            </a:r>
          </a:p>
          <a:p>
            <a:pPr algn="ctr" fontAlgn="ctr"/>
            <a:r>
              <a:rPr lang="es-EC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9" name="Marcador de texto 14">
            <a:extLst>
              <a:ext uri="{FF2B5EF4-FFF2-40B4-BE49-F238E27FC236}">
                <a16:creationId xmlns:a16="http://schemas.microsoft.com/office/drawing/2014/main" id="{2358AEDD-B1F5-4E23-B794-EAE4E09318C3}"/>
              </a:ext>
            </a:extLst>
          </p:cNvPr>
          <p:cNvSpPr txBox="1">
            <a:spLocks/>
          </p:cNvSpPr>
          <p:nvPr/>
        </p:nvSpPr>
        <p:spPr>
          <a:xfrm>
            <a:off x="2812717" y="4348362"/>
            <a:ext cx="2336637" cy="1209391"/>
          </a:xfrm>
          <a:prstGeom prst="rect">
            <a:avLst/>
          </a:prstGeom>
        </p:spPr>
        <p:txBody>
          <a:bodyPr lIns="0" tIns="0" rIns="0" bIns="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endParaRPr lang="es-EC" sz="3200" b="1" u="sng" dirty="0">
              <a:solidFill>
                <a:srgbClr val="002060"/>
              </a:solidFill>
            </a:endParaRP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AVANCES EN NUEVO TRATAMIENTO DE LESAR </a:t>
            </a: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ACV ISQUÉMICO ÚLTIMAS GUÍAS </a:t>
            </a: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TRANSFUSIONES USOS Y ABUSOS </a:t>
            </a: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URGENCIA HIPERTENSIVA</a:t>
            </a:r>
          </a:p>
          <a:p>
            <a:pPr fontAlgn="ctr"/>
            <a:endParaRPr lang="es-EC" sz="1200" dirty="0">
              <a:solidFill>
                <a:srgbClr val="000000"/>
              </a:solidFill>
            </a:endParaRPr>
          </a:p>
          <a:p>
            <a:pPr fontAlgn="ctr"/>
            <a:endParaRPr lang="es-EC" sz="1200" dirty="0">
              <a:solidFill>
                <a:srgbClr val="000000"/>
              </a:solidFill>
            </a:endParaRPr>
          </a:p>
          <a:p>
            <a:pPr fontAlgn="ctr"/>
            <a:endParaRPr lang="es-EC" sz="1200" dirty="0">
              <a:solidFill>
                <a:srgbClr val="000000"/>
              </a:solidFill>
            </a:endParaRPr>
          </a:p>
          <a:p>
            <a:pPr fontAlgn="ctr"/>
            <a:endParaRPr lang="es-EC" sz="1200" dirty="0">
              <a:solidFill>
                <a:srgbClr val="000000"/>
              </a:solidFill>
            </a:endParaRPr>
          </a:p>
          <a:p>
            <a:pPr fontAlgn="ctr"/>
            <a:r>
              <a:rPr lang="es-EC" sz="1200" dirty="0">
                <a:solidFill>
                  <a:srgbClr val="000000"/>
                </a:solidFill>
              </a:rPr>
              <a:t> </a:t>
            </a:r>
          </a:p>
          <a:p>
            <a:pPr fontAlgn="ctr"/>
            <a:endParaRPr lang="es-EC" sz="1200" dirty="0">
              <a:solidFill>
                <a:srgbClr val="000000"/>
              </a:solidFill>
            </a:endParaRPr>
          </a:p>
        </p:txBody>
      </p:sp>
      <p:sp>
        <p:nvSpPr>
          <p:cNvPr id="31" name="Marcador de texto 15">
            <a:extLst>
              <a:ext uri="{FF2B5EF4-FFF2-40B4-BE49-F238E27FC236}">
                <a16:creationId xmlns:a16="http://schemas.microsoft.com/office/drawing/2014/main" id="{D1B59CDD-1222-4462-9487-54C9581D4F27}"/>
              </a:ext>
            </a:extLst>
          </p:cNvPr>
          <p:cNvSpPr txBox="1">
            <a:spLocks/>
          </p:cNvSpPr>
          <p:nvPr/>
        </p:nvSpPr>
        <p:spPr>
          <a:xfrm>
            <a:off x="8654425" y="1851686"/>
            <a:ext cx="2541588" cy="287509"/>
          </a:xfrm>
          <a:prstGeom prst="rect">
            <a:avLst/>
          </a:prstGeom>
        </p:spPr>
        <p:txBody>
          <a:bodyPr lIns="0" rIns="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buNone/>
            </a:pPr>
            <a:r>
              <a:rPr lang="es-EC" sz="7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PEDIATRÍA </a:t>
            </a:r>
          </a:p>
          <a:p>
            <a:pPr marL="0" indent="0" algn="ctr" fontAlgn="ctr">
              <a:buNone/>
            </a:pPr>
            <a:r>
              <a:rPr lang="es-EC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3" name="Marcador de texto 14">
            <a:extLst>
              <a:ext uri="{FF2B5EF4-FFF2-40B4-BE49-F238E27FC236}">
                <a16:creationId xmlns:a16="http://schemas.microsoft.com/office/drawing/2014/main" id="{2358AEDD-B1F5-4E23-B794-EAE4E09318C3}"/>
              </a:ext>
            </a:extLst>
          </p:cNvPr>
          <p:cNvSpPr txBox="1">
            <a:spLocks/>
          </p:cNvSpPr>
          <p:nvPr/>
        </p:nvSpPr>
        <p:spPr>
          <a:xfrm>
            <a:off x="5189015" y="2016950"/>
            <a:ext cx="2336637" cy="1178236"/>
          </a:xfrm>
          <a:prstGeom prst="rect">
            <a:avLst/>
          </a:prstGeom>
        </p:spPr>
        <p:txBody>
          <a:bodyPr lIns="0" tIns="0" rIns="0" bIns="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endParaRPr lang="es-EC" sz="3200" dirty="0">
              <a:solidFill>
                <a:srgbClr val="000000"/>
              </a:solidFill>
            </a:endParaRP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 Y TRATAMIENTO DE LA ENFERMEDAD CEREBROVASCULAR</a:t>
            </a: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INJURIA RENAL AGUDA </a:t>
            </a: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ABORDAJE DE LA HIPOGLICEMIA EN EMERGENCIA</a:t>
            </a:r>
            <a:endParaRPr lang="es-EC" sz="1200" dirty="0">
              <a:solidFill>
                <a:srgbClr val="000000"/>
              </a:solidFill>
            </a:endParaRPr>
          </a:p>
          <a:p>
            <a:pPr fontAlgn="ctr"/>
            <a:r>
              <a:rPr lang="es-EC" sz="1200" dirty="0">
                <a:solidFill>
                  <a:srgbClr val="000000"/>
                </a:solidFill>
              </a:rPr>
              <a:t> </a:t>
            </a:r>
          </a:p>
          <a:p>
            <a:pPr fontAlgn="ctr"/>
            <a:endParaRPr lang="es-EC" sz="1200" dirty="0">
              <a:solidFill>
                <a:srgbClr val="000000"/>
              </a:solidFill>
            </a:endParaRPr>
          </a:p>
        </p:txBody>
      </p:sp>
      <p:sp>
        <p:nvSpPr>
          <p:cNvPr id="36" name="Marcador de texto 15">
            <a:extLst>
              <a:ext uri="{FF2B5EF4-FFF2-40B4-BE49-F238E27FC236}">
                <a16:creationId xmlns:a16="http://schemas.microsoft.com/office/drawing/2014/main" id="{D1B59CDD-1222-4462-9487-54C9581D4F27}"/>
              </a:ext>
            </a:extLst>
          </p:cNvPr>
          <p:cNvSpPr txBox="1">
            <a:spLocks/>
          </p:cNvSpPr>
          <p:nvPr/>
        </p:nvSpPr>
        <p:spPr>
          <a:xfrm>
            <a:off x="2495434" y="4119532"/>
            <a:ext cx="2541588" cy="190290"/>
          </a:xfrm>
          <a:prstGeom prst="rect">
            <a:avLst/>
          </a:prstGeom>
        </p:spPr>
        <p:txBody>
          <a:bodyPr lIns="0" rIns="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buNone/>
            </a:pPr>
            <a:r>
              <a:rPr lang="es-EC" sz="7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MEDICINA INTERNA</a:t>
            </a:r>
          </a:p>
          <a:p>
            <a:pPr algn="ctr" fontAlgn="ctr"/>
            <a:r>
              <a:rPr lang="es-EC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8" name="Marcador de texto 14">
            <a:extLst>
              <a:ext uri="{FF2B5EF4-FFF2-40B4-BE49-F238E27FC236}">
                <a16:creationId xmlns:a16="http://schemas.microsoft.com/office/drawing/2014/main" id="{2358AEDD-B1F5-4E23-B794-EAE4E09318C3}"/>
              </a:ext>
            </a:extLst>
          </p:cNvPr>
          <p:cNvSpPr txBox="1">
            <a:spLocks/>
          </p:cNvSpPr>
          <p:nvPr/>
        </p:nvSpPr>
        <p:spPr>
          <a:xfrm>
            <a:off x="7380010" y="4384125"/>
            <a:ext cx="2336637" cy="1209391"/>
          </a:xfrm>
          <a:prstGeom prst="rect">
            <a:avLst/>
          </a:prstGeom>
        </p:spPr>
        <p:txBody>
          <a:bodyPr lIns="0" tIns="0" rIns="0" bIns="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endParaRPr lang="es-EC" sz="3200" b="1" u="sng" dirty="0">
              <a:solidFill>
                <a:srgbClr val="002060"/>
              </a:solidFill>
            </a:endParaRP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INCONTINENCIA URINARIA</a:t>
            </a: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INFECCIONES VAGINALES</a:t>
            </a: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DIABETES EN EL EMBARAZO</a:t>
            </a: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CÁNCER DE CERVÍX </a:t>
            </a:r>
          </a:p>
          <a:p>
            <a:pPr fontAlgn="ctr"/>
            <a:endParaRPr lang="es-EC" sz="1200" dirty="0">
              <a:solidFill>
                <a:srgbClr val="002060"/>
              </a:solidFill>
            </a:endParaRPr>
          </a:p>
          <a:p>
            <a:pPr fontAlgn="ctr"/>
            <a:endParaRPr lang="es-EC" sz="1200" dirty="0">
              <a:solidFill>
                <a:srgbClr val="000000"/>
              </a:solidFill>
            </a:endParaRPr>
          </a:p>
          <a:p>
            <a:pPr fontAlgn="ctr"/>
            <a:endParaRPr lang="es-EC" sz="1200" dirty="0">
              <a:solidFill>
                <a:srgbClr val="000000"/>
              </a:solidFill>
            </a:endParaRPr>
          </a:p>
          <a:p>
            <a:pPr fontAlgn="ctr"/>
            <a:endParaRPr lang="es-EC" sz="1200" dirty="0">
              <a:solidFill>
                <a:srgbClr val="000000"/>
              </a:solidFill>
            </a:endParaRPr>
          </a:p>
          <a:p>
            <a:pPr fontAlgn="ctr"/>
            <a:r>
              <a:rPr lang="es-EC" sz="1200" dirty="0">
                <a:solidFill>
                  <a:srgbClr val="000000"/>
                </a:solidFill>
              </a:rPr>
              <a:t> </a:t>
            </a:r>
          </a:p>
          <a:p>
            <a:pPr fontAlgn="ctr"/>
            <a:endParaRPr lang="es-EC" sz="1200" dirty="0">
              <a:solidFill>
                <a:srgbClr val="000000"/>
              </a:solidFill>
            </a:endParaRPr>
          </a:p>
        </p:txBody>
      </p:sp>
      <p:sp>
        <p:nvSpPr>
          <p:cNvPr id="40" name="Marcador de texto 14">
            <a:extLst>
              <a:ext uri="{FF2B5EF4-FFF2-40B4-BE49-F238E27FC236}">
                <a16:creationId xmlns:a16="http://schemas.microsoft.com/office/drawing/2014/main" id="{2358AEDD-B1F5-4E23-B794-EAE4E09318C3}"/>
              </a:ext>
            </a:extLst>
          </p:cNvPr>
          <p:cNvSpPr txBox="1">
            <a:spLocks/>
          </p:cNvSpPr>
          <p:nvPr/>
        </p:nvSpPr>
        <p:spPr>
          <a:xfrm>
            <a:off x="9381642" y="2053083"/>
            <a:ext cx="2336637" cy="1043901"/>
          </a:xfrm>
          <a:prstGeom prst="rect">
            <a:avLst/>
          </a:prstGeom>
        </p:spPr>
        <p:txBody>
          <a:bodyPr lIns="0" tIns="0" rIns="0" bIns="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endParaRPr lang="es-EC" sz="3200" b="1" u="sng" dirty="0">
              <a:solidFill>
                <a:srgbClr val="002060"/>
              </a:solidFill>
            </a:endParaRP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ANAFILAXIA EN NIÑOS</a:t>
            </a: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INSULINIZACIÓN DE PACIENTES PEDIÁTRICOS CON DIABETES TIPO 1</a:t>
            </a: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REANIMACIÓN NEONATAL</a:t>
            </a:r>
            <a:endParaRPr lang="es-EC" sz="1200" dirty="0">
              <a:solidFill>
                <a:srgbClr val="000000"/>
              </a:solidFill>
            </a:endParaRPr>
          </a:p>
          <a:p>
            <a:pPr fontAlgn="ctr"/>
            <a:r>
              <a:rPr lang="es-EC" sz="1200" dirty="0">
                <a:solidFill>
                  <a:srgbClr val="000000"/>
                </a:solidFill>
              </a:rPr>
              <a:t> </a:t>
            </a:r>
          </a:p>
          <a:p>
            <a:pPr fontAlgn="ctr"/>
            <a:endParaRPr lang="es-EC" sz="1200" dirty="0">
              <a:solidFill>
                <a:srgbClr val="000000"/>
              </a:solidFill>
            </a:endParaRPr>
          </a:p>
        </p:txBody>
      </p:sp>
      <p:sp>
        <p:nvSpPr>
          <p:cNvPr id="42" name="Marcador de texto 15">
            <a:extLst>
              <a:ext uri="{FF2B5EF4-FFF2-40B4-BE49-F238E27FC236}">
                <a16:creationId xmlns:a16="http://schemas.microsoft.com/office/drawing/2014/main" id="{D1B59CDD-1222-4462-9487-54C9581D4F27}"/>
              </a:ext>
            </a:extLst>
          </p:cNvPr>
          <p:cNvSpPr txBox="1">
            <a:spLocks/>
          </p:cNvSpPr>
          <p:nvPr/>
        </p:nvSpPr>
        <p:spPr>
          <a:xfrm>
            <a:off x="4731815" y="1805576"/>
            <a:ext cx="2541588" cy="287509"/>
          </a:xfrm>
          <a:prstGeom prst="rect">
            <a:avLst/>
          </a:prstGeom>
        </p:spPr>
        <p:txBody>
          <a:bodyPr lIns="0" rIns="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fontAlgn="ctr">
              <a:buNone/>
            </a:pPr>
            <a:r>
              <a:rPr lang="es-EC" sz="6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EMERGENCIA</a:t>
            </a:r>
          </a:p>
          <a:p>
            <a:pPr marL="0" indent="0" algn="ctr" fontAlgn="ctr">
              <a:buNone/>
            </a:pPr>
            <a:r>
              <a:rPr lang="es-EC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891" y="-115285"/>
            <a:ext cx="1238250" cy="123825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91" y="4887584"/>
            <a:ext cx="1285568" cy="1143000"/>
          </a:xfrm>
          <a:prstGeom prst="rect">
            <a:avLst/>
          </a:prstGeom>
        </p:spPr>
      </p:pic>
      <p:sp>
        <p:nvSpPr>
          <p:cNvPr id="30" name="CuadroTexto 11">
            <a:extLst>
              <a:ext uri="{FF2B5EF4-FFF2-40B4-BE49-F238E27FC236}">
                <a16:creationId xmlns:a16="http://schemas.microsoft.com/office/drawing/2014/main" id="{962E8D4D-2247-79E1-712D-995CA625D5DA}"/>
              </a:ext>
            </a:extLst>
          </p:cNvPr>
          <p:cNvSpPr txBox="1"/>
          <p:nvPr/>
        </p:nvSpPr>
        <p:spPr>
          <a:xfrm>
            <a:off x="91554" y="6462139"/>
            <a:ext cx="330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FUENTE: Datos Unidad de Docencia.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ELABORADO POR: </a:t>
            </a:r>
            <a:r>
              <a:rPr lang="es-EC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Responsable Unidad de Docencia.</a:t>
            </a: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1159" y="6175555"/>
            <a:ext cx="4596575" cy="625679"/>
          </a:xfrm>
          <a:prstGeom prst="rect">
            <a:avLst/>
          </a:prstGeom>
        </p:spPr>
      </p:pic>
      <p:sp>
        <p:nvSpPr>
          <p:cNvPr id="34" name="Rectángulo redondeado 33"/>
          <p:cNvSpPr/>
          <p:nvPr/>
        </p:nvSpPr>
        <p:spPr>
          <a:xfrm>
            <a:off x="710740" y="1212658"/>
            <a:ext cx="1775316" cy="5623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accent5">
                    <a:lumMod val="75000"/>
                  </a:schemeClr>
                </a:solidFill>
              </a:rPr>
              <a:t>MARZO</a:t>
            </a:r>
            <a:r>
              <a:rPr lang="es-MX" b="1" dirty="0">
                <a:solidFill>
                  <a:srgbClr val="002060"/>
                </a:solidFill>
              </a:rPr>
              <a:t> </a:t>
            </a:r>
            <a:endParaRPr lang="es-EC" b="1" dirty="0">
              <a:solidFill>
                <a:srgbClr val="002060"/>
              </a:solidFill>
            </a:endParaRPr>
          </a:p>
        </p:txBody>
      </p:sp>
      <p:sp>
        <p:nvSpPr>
          <p:cNvPr id="37" name="Rectángulo redondeado 36"/>
          <p:cNvSpPr/>
          <p:nvPr/>
        </p:nvSpPr>
        <p:spPr>
          <a:xfrm>
            <a:off x="2788148" y="3426564"/>
            <a:ext cx="1775316" cy="5623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accent5">
                    <a:lumMod val="75000"/>
                  </a:schemeClr>
                </a:solidFill>
              </a:rPr>
              <a:t>ABRIL</a:t>
            </a:r>
            <a:r>
              <a:rPr lang="es-MX" b="1" dirty="0">
                <a:solidFill>
                  <a:srgbClr val="002060"/>
                </a:solidFill>
              </a:rPr>
              <a:t> </a:t>
            </a:r>
            <a:endParaRPr lang="es-EC" b="1" dirty="0">
              <a:solidFill>
                <a:srgbClr val="002060"/>
              </a:solidFill>
            </a:endParaRPr>
          </a:p>
        </p:txBody>
      </p:sp>
      <p:sp>
        <p:nvSpPr>
          <p:cNvPr id="39" name="Rectángulo redondeado 38"/>
          <p:cNvSpPr/>
          <p:nvPr/>
        </p:nvSpPr>
        <p:spPr>
          <a:xfrm>
            <a:off x="5149354" y="1206361"/>
            <a:ext cx="1775316" cy="5623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accent5">
                    <a:lumMod val="75000"/>
                  </a:schemeClr>
                </a:solidFill>
              </a:rPr>
              <a:t>MAYO</a:t>
            </a:r>
            <a:r>
              <a:rPr lang="es-MX" b="1" dirty="0">
                <a:solidFill>
                  <a:srgbClr val="002060"/>
                </a:solidFill>
              </a:rPr>
              <a:t> </a:t>
            </a:r>
            <a:endParaRPr lang="es-EC" b="1" dirty="0">
              <a:solidFill>
                <a:srgbClr val="002060"/>
              </a:solidFill>
            </a:endParaRPr>
          </a:p>
        </p:txBody>
      </p:sp>
      <p:sp>
        <p:nvSpPr>
          <p:cNvPr id="41" name="Rectángulo redondeado 40"/>
          <p:cNvSpPr/>
          <p:nvPr/>
        </p:nvSpPr>
        <p:spPr>
          <a:xfrm>
            <a:off x="7320169" y="3457774"/>
            <a:ext cx="1775316" cy="5623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accent5">
                    <a:lumMod val="75000"/>
                  </a:schemeClr>
                </a:solidFill>
              </a:rPr>
              <a:t>JUNIO</a:t>
            </a:r>
            <a:r>
              <a:rPr lang="es-MX" b="1" dirty="0">
                <a:solidFill>
                  <a:srgbClr val="002060"/>
                </a:solidFill>
              </a:rPr>
              <a:t> </a:t>
            </a:r>
            <a:endParaRPr lang="es-EC" b="1" dirty="0">
              <a:solidFill>
                <a:srgbClr val="002060"/>
              </a:solidFill>
            </a:endParaRPr>
          </a:p>
        </p:txBody>
      </p:sp>
      <p:sp>
        <p:nvSpPr>
          <p:cNvPr id="45" name="Rectángulo redondeado 44"/>
          <p:cNvSpPr/>
          <p:nvPr/>
        </p:nvSpPr>
        <p:spPr>
          <a:xfrm>
            <a:off x="9381642" y="1267936"/>
            <a:ext cx="1775316" cy="5623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accent5">
                    <a:lumMod val="75000"/>
                  </a:schemeClr>
                </a:solidFill>
              </a:rPr>
              <a:t>JULIO</a:t>
            </a:r>
            <a:r>
              <a:rPr lang="es-MX" b="1" dirty="0">
                <a:solidFill>
                  <a:srgbClr val="002060"/>
                </a:solidFill>
              </a:rPr>
              <a:t> </a:t>
            </a:r>
            <a:endParaRPr lang="es-EC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64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" y="-22443"/>
            <a:ext cx="12189993" cy="6858000"/>
          </a:xfrm>
          <a:prstGeom prst="rect">
            <a:avLst/>
          </a:prstGeom>
        </p:spPr>
      </p:pic>
      <p:sp>
        <p:nvSpPr>
          <p:cNvPr id="4" name="Google Shape;119;p4">
            <a:extLst>
              <a:ext uri="{FF2B5EF4-FFF2-40B4-BE49-F238E27FC236}">
                <a16:creationId xmlns:a16="http://schemas.microsoft.com/office/drawing/2014/main" id="{8A0F8ADF-8F3D-4F95-9E7D-ADF3DC7DA89D}"/>
              </a:ext>
            </a:extLst>
          </p:cNvPr>
          <p:cNvSpPr txBox="1"/>
          <p:nvPr/>
        </p:nvSpPr>
        <p:spPr>
          <a:xfrm>
            <a:off x="1015156" y="544298"/>
            <a:ext cx="820302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s-EC" sz="2000" b="1" dirty="0">
                <a:solidFill>
                  <a:schemeClr val="accent5">
                    <a:lumMod val="75000"/>
                  </a:schemeClr>
                </a:solidFill>
              </a:rPr>
              <a:t>CAPACITACIONES CONTINUAS PARA MEDICOS-VIERNES CIENTÍFICO 2024 </a:t>
            </a:r>
          </a:p>
        </p:txBody>
      </p:sp>
      <p:sp>
        <p:nvSpPr>
          <p:cNvPr id="7" name="Esquina doblada 6"/>
          <p:cNvSpPr/>
          <p:nvPr/>
        </p:nvSpPr>
        <p:spPr>
          <a:xfrm>
            <a:off x="2322786" y="2575034"/>
            <a:ext cx="914400" cy="914400"/>
          </a:xfrm>
          <a:prstGeom prst="foldedCorner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redondeado 12"/>
          <p:cNvSpPr/>
          <p:nvPr/>
        </p:nvSpPr>
        <p:spPr>
          <a:xfrm>
            <a:off x="3036954" y="3594537"/>
            <a:ext cx="1775316" cy="5623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accent5">
                    <a:lumMod val="75000"/>
                  </a:schemeClr>
                </a:solidFill>
              </a:rPr>
              <a:t>SEPTIEMBRE</a:t>
            </a:r>
            <a:r>
              <a:rPr lang="es-MX" b="1" dirty="0">
                <a:solidFill>
                  <a:srgbClr val="002060"/>
                </a:solidFill>
              </a:rPr>
              <a:t> </a:t>
            </a:r>
            <a:endParaRPr lang="es-EC" b="1" dirty="0">
              <a:solidFill>
                <a:srgbClr val="002060"/>
              </a:solidFill>
            </a:endParaRPr>
          </a:p>
        </p:txBody>
      </p:sp>
      <p:sp>
        <p:nvSpPr>
          <p:cNvPr id="24" name="Marcador de texto 15">
            <a:extLst>
              <a:ext uri="{FF2B5EF4-FFF2-40B4-BE49-F238E27FC236}">
                <a16:creationId xmlns:a16="http://schemas.microsoft.com/office/drawing/2014/main" id="{D1B59CDD-1222-4462-9487-54C9581D4F27}"/>
              </a:ext>
            </a:extLst>
          </p:cNvPr>
          <p:cNvSpPr txBox="1">
            <a:spLocks/>
          </p:cNvSpPr>
          <p:nvPr/>
        </p:nvSpPr>
        <p:spPr>
          <a:xfrm>
            <a:off x="108382" y="1814683"/>
            <a:ext cx="2541588" cy="287509"/>
          </a:xfrm>
          <a:prstGeom prst="rect">
            <a:avLst/>
          </a:prstGeom>
        </p:spPr>
        <p:txBody>
          <a:bodyPr lIns="0" r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buNone/>
            </a:pPr>
            <a:r>
              <a:rPr lang="es-EC" sz="1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MEDICINA</a:t>
            </a:r>
            <a:r>
              <a:rPr lang="es-EC" sz="1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</a:t>
            </a:r>
          </a:p>
          <a:p>
            <a:pPr marL="0" indent="0" algn="ctr" fontAlgn="ctr">
              <a:buNone/>
            </a:pPr>
            <a:r>
              <a:rPr lang="es-EC" sz="1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5" name="Marcador de texto 14">
            <a:extLst>
              <a:ext uri="{FF2B5EF4-FFF2-40B4-BE49-F238E27FC236}">
                <a16:creationId xmlns:a16="http://schemas.microsoft.com/office/drawing/2014/main" id="{2358AEDD-B1F5-4E23-B794-EAE4E09318C3}"/>
              </a:ext>
            </a:extLst>
          </p:cNvPr>
          <p:cNvSpPr txBox="1">
            <a:spLocks/>
          </p:cNvSpPr>
          <p:nvPr/>
        </p:nvSpPr>
        <p:spPr>
          <a:xfrm>
            <a:off x="238398" y="2029625"/>
            <a:ext cx="2541588" cy="49285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200" dirty="0"/>
          </a:p>
        </p:txBody>
      </p:sp>
      <p:sp>
        <p:nvSpPr>
          <p:cNvPr id="26" name="Marcador de texto 14">
            <a:extLst>
              <a:ext uri="{FF2B5EF4-FFF2-40B4-BE49-F238E27FC236}">
                <a16:creationId xmlns:a16="http://schemas.microsoft.com/office/drawing/2014/main" id="{2358AEDD-B1F5-4E23-B794-EAE4E09318C3}"/>
              </a:ext>
            </a:extLst>
          </p:cNvPr>
          <p:cNvSpPr txBox="1">
            <a:spLocks/>
          </p:cNvSpPr>
          <p:nvPr/>
        </p:nvSpPr>
        <p:spPr>
          <a:xfrm>
            <a:off x="442911" y="2062694"/>
            <a:ext cx="3283712" cy="1270278"/>
          </a:xfrm>
          <a:prstGeom prst="rect">
            <a:avLst/>
          </a:prstGeom>
        </p:spPr>
        <p:txBody>
          <a:bodyPr lIns="0" tIns="0" rIns="0" bIns="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buNone/>
            </a:pPr>
            <a:endParaRPr lang="es-EC" sz="3200" b="1" u="sng" dirty="0"/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OBESIDAD </a:t>
            </a: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ABORDAJE DE LA FIBRILACIÓN AURICULAR </a:t>
            </a: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ENFERMEDAD RENAL DIABETICA </a:t>
            </a: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VITAMINA D</a:t>
            </a:r>
          </a:p>
          <a:p>
            <a:pPr fontAlgn="ctr"/>
            <a:r>
              <a:rPr lang="es-EC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BIBLIOGRAFIA DEL NUEVO TRATAMIENTO DEL VIH</a:t>
            </a:r>
          </a:p>
          <a:p>
            <a:pPr marL="0" indent="0" fontAlgn="ctr">
              <a:buNone/>
            </a:pPr>
            <a:endParaRPr lang="es-EC" sz="1200" dirty="0"/>
          </a:p>
          <a:p>
            <a:pPr fontAlgn="ctr"/>
            <a:endParaRPr lang="es-EC" sz="1200" dirty="0"/>
          </a:p>
          <a:p>
            <a:pPr fontAlgn="ctr"/>
            <a:endParaRPr lang="es-EC" sz="1200" dirty="0"/>
          </a:p>
          <a:p>
            <a:pPr fontAlgn="ctr"/>
            <a:endParaRPr lang="es-EC" sz="1200" dirty="0"/>
          </a:p>
          <a:p>
            <a:pPr fontAlgn="ctr"/>
            <a:r>
              <a:rPr lang="es-EC" sz="1200" dirty="0"/>
              <a:t> </a:t>
            </a:r>
          </a:p>
          <a:p>
            <a:pPr fontAlgn="ctr"/>
            <a:endParaRPr lang="es-EC" sz="1200" dirty="0"/>
          </a:p>
        </p:txBody>
      </p:sp>
      <p:sp>
        <p:nvSpPr>
          <p:cNvPr id="28" name="Marcador de texto 15">
            <a:extLst>
              <a:ext uri="{FF2B5EF4-FFF2-40B4-BE49-F238E27FC236}">
                <a16:creationId xmlns:a16="http://schemas.microsoft.com/office/drawing/2014/main" id="{D1B59CDD-1222-4462-9487-54C9581D4F27}"/>
              </a:ext>
            </a:extLst>
          </p:cNvPr>
          <p:cNvSpPr txBox="1">
            <a:spLocks/>
          </p:cNvSpPr>
          <p:nvPr/>
        </p:nvSpPr>
        <p:spPr>
          <a:xfrm>
            <a:off x="7173291" y="4361800"/>
            <a:ext cx="2541588" cy="190290"/>
          </a:xfrm>
          <a:prstGeom prst="rect">
            <a:avLst/>
          </a:prstGeom>
        </p:spPr>
        <p:txBody>
          <a:bodyPr lIns="0" rIns="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buNone/>
            </a:pPr>
            <a:r>
              <a:rPr lang="es-EC" sz="7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UCI-LAB/FARM</a:t>
            </a:r>
          </a:p>
          <a:p>
            <a:pPr algn="ctr" fontAlgn="ctr"/>
            <a:r>
              <a:rPr lang="es-EC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9" name="Marcador de texto 14">
            <a:extLst>
              <a:ext uri="{FF2B5EF4-FFF2-40B4-BE49-F238E27FC236}">
                <a16:creationId xmlns:a16="http://schemas.microsoft.com/office/drawing/2014/main" id="{2358AEDD-B1F5-4E23-B794-EAE4E09318C3}"/>
              </a:ext>
            </a:extLst>
          </p:cNvPr>
          <p:cNvSpPr txBox="1">
            <a:spLocks/>
          </p:cNvSpPr>
          <p:nvPr/>
        </p:nvSpPr>
        <p:spPr>
          <a:xfrm>
            <a:off x="3049548" y="4302906"/>
            <a:ext cx="3649409" cy="1349832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endParaRPr lang="es-EC" sz="1200" b="1" u="sng" dirty="0"/>
          </a:p>
          <a:p>
            <a:pPr fontAlgn="ctr"/>
            <a:r>
              <a:rPr lang="es-EC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IMPOSICIÓN DEL MANDIL COHORTE MAYO 2023-AGOSTO 2024</a:t>
            </a:r>
          </a:p>
          <a:p>
            <a:pPr fontAlgn="ctr"/>
            <a:r>
              <a:rPr lang="es-EC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INFECCIÓN A LAS VÍAS URINARIAS</a:t>
            </a:r>
          </a:p>
          <a:p>
            <a:pPr fontAlgn="ctr"/>
            <a:r>
              <a:rPr lang="es-EC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INFECCIONES VAGINALES EN EL EMBARAZO</a:t>
            </a:r>
          </a:p>
          <a:p>
            <a:pPr fontAlgn="ctr"/>
            <a:r>
              <a:rPr lang="es-EC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RETINOPATIA DIABETICA</a:t>
            </a:r>
          </a:p>
          <a:p>
            <a:pPr fontAlgn="ctr"/>
            <a:endParaRPr lang="es-EC" sz="1200" dirty="0"/>
          </a:p>
          <a:p>
            <a:pPr fontAlgn="ctr"/>
            <a:endParaRPr lang="es-EC" sz="1200" dirty="0"/>
          </a:p>
          <a:p>
            <a:pPr fontAlgn="ctr"/>
            <a:endParaRPr lang="es-EC" sz="1200" dirty="0"/>
          </a:p>
          <a:p>
            <a:pPr fontAlgn="ctr"/>
            <a:endParaRPr lang="es-EC" sz="1200" dirty="0"/>
          </a:p>
          <a:p>
            <a:pPr fontAlgn="ctr"/>
            <a:r>
              <a:rPr lang="es-EC" sz="1200" dirty="0"/>
              <a:t> </a:t>
            </a:r>
          </a:p>
          <a:p>
            <a:pPr fontAlgn="ctr"/>
            <a:endParaRPr lang="es-EC" sz="1200" dirty="0"/>
          </a:p>
        </p:txBody>
      </p:sp>
      <p:sp>
        <p:nvSpPr>
          <p:cNvPr id="31" name="Marcador de texto 15">
            <a:extLst>
              <a:ext uri="{FF2B5EF4-FFF2-40B4-BE49-F238E27FC236}">
                <a16:creationId xmlns:a16="http://schemas.microsoft.com/office/drawing/2014/main" id="{D1B59CDD-1222-4462-9487-54C9581D4F27}"/>
              </a:ext>
            </a:extLst>
          </p:cNvPr>
          <p:cNvSpPr txBox="1">
            <a:spLocks/>
          </p:cNvSpPr>
          <p:nvPr/>
        </p:nvSpPr>
        <p:spPr>
          <a:xfrm>
            <a:off x="8735765" y="1918940"/>
            <a:ext cx="2747342" cy="287509"/>
          </a:xfrm>
          <a:prstGeom prst="rect">
            <a:avLst/>
          </a:prstGeom>
        </p:spPr>
        <p:txBody>
          <a:bodyPr lIns="0" rIns="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buNone/>
            </a:pPr>
            <a:r>
              <a:rPr lang="es-EC" sz="7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IMÁGEN/EPIDEMIOLOGÍA</a:t>
            </a:r>
          </a:p>
          <a:p>
            <a:pPr marL="0" indent="0" algn="ctr" fontAlgn="ctr">
              <a:buNone/>
            </a:pPr>
            <a:r>
              <a:rPr lang="es-EC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3" name="Marcador de texto 14">
            <a:extLst>
              <a:ext uri="{FF2B5EF4-FFF2-40B4-BE49-F238E27FC236}">
                <a16:creationId xmlns:a16="http://schemas.microsoft.com/office/drawing/2014/main" id="{2358AEDD-B1F5-4E23-B794-EAE4E09318C3}"/>
              </a:ext>
            </a:extLst>
          </p:cNvPr>
          <p:cNvSpPr txBox="1">
            <a:spLocks/>
          </p:cNvSpPr>
          <p:nvPr/>
        </p:nvSpPr>
        <p:spPr>
          <a:xfrm>
            <a:off x="5044004" y="2161462"/>
            <a:ext cx="2336637" cy="774228"/>
          </a:xfrm>
          <a:prstGeom prst="rect">
            <a:avLst/>
          </a:prstGeom>
        </p:spPr>
        <p:txBody>
          <a:bodyPr lIns="0" tIns="0" rIns="0" bIns="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endParaRPr lang="es-EC" sz="3200" dirty="0"/>
          </a:p>
          <a:p>
            <a:pPr fontAlgn="ctr"/>
            <a:r>
              <a:rPr lang="es-EC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SOCIALIZACIÓN DEL VISOR INSTITUCIONAL </a:t>
            </a:r>
          </a:p>
          <a:p>
            <a:pPr fontAlgn="ctr"/>
            <a:endParaRPr lang="es-EC" sz="1200" dirty="0"/>
          </a:p>
          <a:p>
            <a:pPr fontAlgn="ctr"/>
            <a:endParaRPr lang="es-EC" sz="1200" dirty="0"/>
          </a:p>
          <a:p>
            <a:pPr fontAlgn="ctr"/>
            <a:r>
              <a:rPr lang="es-EC" sz="1200" dirty="0"/>
              <a:t> </a:t>
            </a:r>
          </a:p>
        </p:txBody>
      </p:sp>
      <p:sp>
        <p:nvSpPr>
          <p:cNvPr id="36" name="Marcador de texto 15">
            <a:extLst>
              <a:ext uri="{FF2B5EF4-FFF2-40B4-BE49-F238E27FC236}">
                <a16:creationId xmlns:a16="http://schemas.microsoft.com/office/drawing/2014/main" id="{D1B59CDD-1222-4462-9487-54C9581D4F27}"/>
              </a:ext>
            </a:extLst>
          </p:cNvPr>
          <p:cNvSpPr txBox="1">
            <a:spLocks/>
          </p:cNvSpPr>
          <p:nvPr/>
        </p:nvSpPr>
        <p:spPr>
          <a:xfrm>
            <a:off x="2201353" y="4168409"/>
            <a:ext cx="2541588" cy="466513"/>
          </a:xfrm>
          <a:prstGeom prst="rect">
            <a:avLst/>
          </a:prstGeom>
        </p:spPr>
        <p:txBody>
          <a:bodyPr lIns="0" r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buNone/>
            </a:pPr>
            <a:r>
              <a:rPr lang="es-EC" sz="1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CIRUGÍA </a:t>
            </a:r>
          </a:p>
        </p:txBody>
      </p:sp>
      <p:sp>
        <p:nvSpPr>
          <p:cNvPr id="38" name="Marcador de texto 14">
            <a:extLst>
              <a:ext uri="{FF2B5EF4-FFF2-40B4-BE49-F238E27FC236}">
                <a16:creationId xmlns:a16="http://schemas.microsoft.com/office/drawing/2014/main" id="{2358AEDD-B1F5-4E23-B794-EAE4E09318C3}"/>
              </a:ext>
            </a:extLst>
          </p:cNvPr>
          <p:cNvSpPr txBox="1">
            <a:spLocks/>
          </p:cNvSpPr>
          <p:nvPr/>
        </p:nvSpPr>
        <p:spPr>
          <a:xfrm>
            <a:off x="7756666" y="4361800"/>
            <a:ext cx="3377625" cy="1209391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endParaRPr lang="es-EC" sz="1200" b="1" u="sng" dirty="0"/>
          </a:p>
          <a:p>
            <a:pPr fontAlgn="ctr"/>
            <a:r>
              <a:rPr lang="es-EC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TRATAMIENTO DE NUTRICIÓN EN PACIENTE CON HIPERTENSIÓN ARTERIAL</a:t>
            </a:r>
          </a:p>
          <a:p>
            <a:pPr fontAlgn="ctr"/>
            <a:r>
              <a:rPr lang="es-EC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ESAMYN, HIGIENE DE MANOS Y DESECHOS HOSPITALARIOS</a:t>
            </a:r>
          </a:p>
          <a:p>
            <a:pPr fontAlgn="ctr"/>
            <a:r>
              <a:rPr lang="es-EC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SINDROME DE DIFICULTAD RESPIRATORIA </a:t>
            </a:r>
          </a:p>
          <a:p>
            <a:pPr fontAlgn="ctr"/>
            <a:endParaRPr lang="es-EC" sz="1200" dirty="0"/>
          </a:p>
          <a:p>
            <a:pPr fontAlgn="ctr"/>
            <a:endParaRPr lang="es-EC" sz="1200" dirty="0"/>
          </a:p>
          <a:p>
            <a:pPr fontAlgn="ctr"/>
            <a:endParaRPr lang="es-EC" sz="1200" dirty="0"/>
          </a:p>
          <a:p>
            <a:pPr fontAlgn="ctr"/>
            <a:endParaRPr lang="es-EC" sz="1200" dirty="0"/>
          </a:p>
          <a:p>
            <a:pPr fontAlgn="ctr"/>
            <a:r>
              <a:rPr lang="es-EC" sz="1200" dirty="0"/>
              <a:t> </a:t>
            </a:r>
          </a:p>
          <a:p>
            <a:pPr fontAlgn="ctr"/>
            <a:endParaRPr lang="es-EC" sz="1200" dirty="0"/>
          </a:p>
        </p:txBody>
      </p:sp>
      <p:sp>
        <p:nvSpPr>
          <p:cNvPr id="40" name="Marcador de texto 14">
            <a:extLst>
              <a:ext uri="{FF2B5EF4-FFF2-40B4-BE49-F238E27FC236}">
                <a16:creationId xmlns:a16="http://schemas.microsoft.com/office/drawing/2014/main" id="{2358AEDD-B1F5-4E23-B794-EAE4E09318C3}"/>
              </a:ext>
            </a:extLst>
          </p:cNvPr>
          <p:cNvSpPr txBox="1">
            <a:spLocks/>
          </p:cNvSpPr>
          <p:nvPr/>
        </p:nvSpPr>
        <p:spPr>
          <a:xfrm>
            <a:off x="8765704" y="2078333"/>
            <a:ext cx="2793725" cy="1043901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endParaRPr lang="es-EC" sz="1100" b="1" u="sng" dirty="0"/>
          </a:p>
          <a:p>
            <a:pPr fontAlgn="ctr"/>
            <a:r>
              <a:rPr lang="es-EC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PREMATUREZ </a:t>
            </a:r>
          </a:p>
          <a:p>
            <a:pPr fontAlgn="ctr"/>
            <a:r>
              <a:rPr lang="es-EC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 TÉCNICA DE ATENCIÓN A VÍCTIMAS DE VIOLENCIA/ TAMIZAJE/FORMULARIO DE VIOLENCIA/KIT PÚRPURA </a:t>
            </a:r>
          </a:p>
        </p:txBody>
      </p:sp>
      <p:sp>
        <p:nvSpPr>
          <p:cNvPr id="42" name="Marcador de texto 15">
            <a:extLst>
              <a:ext uri="{FF2B5EF4-FFF2-40B4-BE49-F238E27FC236}">
                <a16:creationId xmlns:a16="http://schemas.microsoft.com/office/drawing/2014/main" id="{D1B59CDD-1222-4462-9487-54C9581D4F27}"/>
              </a:ext>
            </a:extLst>
          </p:cNvPr>
          <p:cNvSpPr txBox="1">
            <a:spLocks/>
          </p:cNvSpPr>
          <p:nvPr/>
        </p:nvSpPr>
        <p:spPr>
          <a:xfrm>
            <a:off x="4574402" y="1884942"/>
            <a:ext cx="2854087" cy="287509"/>
          </a:xfrm>
          <a:prstGeom prst="rect">
            <a:avLst/>
          </a:prstGeom>
        </p:spPr>
        <p:txBody>
          <a:bodyPr lIns="0" rIns="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fontAlgn="ctr">
              <a:buNone/>
            </a:pPr>
            <a:r>
              <a:rPr lang="es-EC" sz="6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FISIOTERAPIA-NUTRICIÓN </a:t>
            </a:r>
          </a:p>
          <a:p>
            <a:pPr marL="457200" lvl="1" indent="0" fontAlgn="ctr">
              <a:buNone/>
            </a:pPr>
            <a:endParaRPr lang="es-EC" sz="68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 algn="ctr" fontAlgn="ctr">
              <a:buNone/>
            </a:pPr>
            <a:r>
              <a:rPr lang="es-EC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054" y="-101677"/>
            <a:ext cx="1238250" cy="12382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0" y="4581689"/>
            <a:ext cx="809625" cy="1552575"/>
          </a:xfrm>
          <a:prstGeom prst="rect">
            <a:avLst/>
          </a:prstGeom>
        </p:spPr>
      </p:pic>
      <p:sp>
        <p:nvSpPr>
          <p:cNvPr id="30" name="CuadroTexto 11">
            <a:extLst>
              <a:ext uri="{FF2B5EF4-FFF2-40B4-BE49-F238E27FC236}">
                <a16:creationId xmlns:a16="http://schemas.microsoft.com/office/drawing/2014/main" id="{962E8D4D-2247-79E1-712D-995CA625D5DA}"/>
              </a:ext>
            </a:extLst>
          </p:cNvPr>
          <p:cNvSpPr txBox="1"/>
          <p:nvPr/>
        </p:nvSpPr>
        <p:spPr>
          <a:xfrm>
            <a:off x="46662" y="6332431"/>
            <a:ext cx="22281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FUENTE: Datos Unidad de Docencia.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ELABORADO POR: </a:t>
            </a:r>
            <a:r>
              <a:rPr lang="es-EC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Responsable Unidad de Docencia.</a:t>
            </a: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1159" y="6175555"/>
            <a:ext cx="4596575" cy="625679"/>
          </a:xfrm>
          <a:prstGeom prst="rect">
            <a:avLst/>
          </a:prstGeom>
        </p:spPr>
      </p:pic>
      <p:sp>
        <p:nvSpPr>
          <p:cNvPr id="34" name="Rectángulo redondeado 33"/>
          <p:cNvSpPr/>
          <p:nvPr/>
        </p:nvSpPr>
        <p:spPr>
          <a:xfrm>
            <a:off x="454398" y="1179621"/>
            <a:ext cx="1775316" cy="5623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accent5">
                    <a:lumMod val="75000"/>
                  </a:schemeClr>
                </a:solidFill>
              </a:rPr>
              <a:t>AGOSTO</a:t>
            </a:r>
            <a:r>
              <a:rPr lang="es-MX" b="1" dirty="0">
                <a:solidFill>
                  <a:srgbClr val="002060"/>
                </a:solidFill>
              </a:rPr>
              <a:t> </a:t>
            </a:r>
            <a:endParaRPr lang="es-EC" b="1" dirty="0">
              <a:solidFill>
                <a:srgbClr val="002060"/>
              </a:solidFill>
            </a:endParaRPr>
          </a:p>
        </p:txBody>
      </p:sp>
      <p:sp>
        <p:nvSpPr>
          <p:cNvPr id="35" name="Rectángulo redondeado 34"/>
          <p:cNvSpPr/>
          <p:nvPr/>
        </p:nvSpPr>
        <p:spPr>
          <a:xfrm>
            <a:off x="4935892" y="1206627"/>
            <a:ext cx="1775316" cy="5623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accent5">
                    <a:lumMod val="75000"/>
                  </a:schemeClr>
                </a:solidFill>
              </a:rPr>
              <a:t>OCTUBRE</a:t>
            </a:r>
            <a:r>
              <a:rPr lang="es-MX" b="1" dirty="0">
                <a:solidFill>
                  <a:srgbClr val="002060"/>
                </a:solidFill>
              </a:rPr>
              <a:t> </a:t>
            </a:r>
            <a:endParaRPr lang="es-EC" b="1" dirty="0">
              <a:solidFill>
                <a:srgbClr val="002060"/>
              </a:solidFill>
            </a:endParaRPr>
          </a:p>
        </p:txBody>
      </p:sp>
      <p:sp>
        <p:nvSpPr>
          <p:cNvPr id="37" name="Rectángulo redondeado 36"/>
          <p:cNvSpPr/>
          <p:nvPr/>
        </p:nvSpPr>
        <p:spPr>
          <a:xfrm>
            <a:off x="7711396" y="3640103"/>
            <a:ext cx="1775316" cy="5623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accent5">
                    <a:lumMod val="75000"/>
                  </a:schemeClr>
                </a:solidFill>
              </a:rPr>
              <a:t>NOVIEMBRE</a:t>
            </a:r>
            <a:r>
              <a:rPr lang="es-MX" b="1" dirty="0">
                <a:solidFill>
                  <a:srgbClr val="002060"/>
                </a:solidFill>
              </a:rPr>
              <a:t> </a:t>
            </a:r>
            <a:endParaRPr lang="es-EC" b="1" dirty="0">
              <a:solidFill>
                <a:srgbClr val="002060"/>
              </a:solidFill>
            </a:endParaRPr>
          </a:p>
        </p:txBody>
      </p:sp>
      <p:sp>
        <p:nvSpPr>
          <p:cNvPr id="39" name="Rectángulo redondeado 38"/>
          <p:cNvSpPr/>
          <p:nvPr/>
        </p:nvSpPr>
        <p:spPr>
          <a:xfrm>
            <a:off x="8866743" y="1205441"/>
            <a:ext cx="1775316" cy="5623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accent5">
                    <a:lumMod val="75000"/>
                  </a:schemeClr>
                </a:solidFill>
              </a:rPr>
              <a:t>DICIEMBRE</a:t>
            </a:r>
            <a:r>
              <a:rPr lang="es-MX" b="1" dirty="0">
                <a:solidFill>
                  <a:srgbClr val="002060"/>
                </a:solidFill>
              </a:rPr>
              <a:t> </a:t>
            </a:r>
            <a:endParaRPr lang="es-EC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813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4" name="Google Shape;119;p4"/>
          <p:cNvSpPr txBox="1"/>
          <p:nvPr/>
        </p:nvSpPr>
        <p:spPr>
          <a:xfrm>
            <a:off x="1322512" y="264112"/>
            <a:ext cx="663600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MX" sz="1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s-EC" sz="1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RODUCCION GENERAL VARIOS SERVICIOS HMHA 2024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" y="-147145"/>
            <a:ext cx="12189993" cy="6858000"/>
          </a:xfrm>
          <a:prstGeom prst="rect">
            <a:avLst/>
          </a:prstGeom>
        </p:spPr>
      </p:pic>
      <p:sp>
        <p:nvSpPr>
          <p:cNvPr id="6" name="Google Shape;119;p4">
            <a:extLst>
              <a:ext uri="{FF2B5EF4-FFF2-40B4-BE49-F238E27FC236}">
                <a16:creationId xmlns:a16="http://schemas.microsoft.com/office/drawing/2014/main" id="{8A0F8ADF-8F3D-4F95-9E7D-ADF3DC7DA89D}"/>
              </a:ext>
            </a:extLst>
          </p:cNvPr>
          <p:cNvSpPr txBox="1"/>
          <p:nvPr/>
        </p:nvSpPr>
        <p:spPr>
          <a:xfrm>
            <a:off x="983018" y="142198"/>
            <a:ext cx="820302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s-EC" sz="2000" b="1" dirty="0">
                <a:solidFill>
                  <a:schemeClr val="accent5">
                    <a:lumMod val="75000"/>
                  </a:schemeClr>
                </a:solidFill>
              </a:rPr>
              <a:t>CAPACITACIONES CONTINUAS PARA ENFERMERÍA-MARTES CIENTÍFICO 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579EAFA-ACD2-7995-2E79-47174947F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691532"/>
              </p:ext>
            </p:extLst>
          </p:nvPr>
        </p:nvGraphicFramePr>
        <p:xfrm>
          <a:off x="157518" y="1183847"/>
          <a:ext cx="1651000" cy="254825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651000">
                  <a:extLst>
                    <a:ext uri="{9D8B030D-6E8A-4147-A177-3AD203B41FA5}">
                      <a16:colId xmlns:a16="http://schemas.microsoft.com/office/drawing/2014/main" val="1813324948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MARZO</a:t>
                      </a:r>
                      <a:endParaRPr lang="es-EC" sz="16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580116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CIRUGÍA 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42108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CENSO DIARIO PRE Y POSTQUIRÚRGICOS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105849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CUIDADOS DE ENFERMERÍA EN PACIENTES CON HIPERPLASIA PROSTÁTICA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7453923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CUIDADOS DE ENFERMERÍA EN PACIENTES CON TRAUMATISMOS 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3219647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INFECCIONES NASOCOMIALES/ CURACIÓN DE HERIDAS 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2602098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CBBEA144-E232-46FC-56F2-34FEB6896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20904"/>
              </p:ext>
            </p:extLst>
          </p:nvPr>
        </p:nvGraphicFramePr>
        <p:xfrm>
          <a:off x="2085634" y="1293046"/>
          <a:ext cx="1610181" cy="243905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610181">
                  <a:extLst>
                    <a:ext uri="{9D8B030D-6E8A-4147-A177-3AD203B41FA5}">
                      <a16:colId xmlns:a16="http://schemas.microsoft.com/office/drawing/2014/main" val="402601370"/>
                    </a:ext>
                  </a:extLst>
                </a:gridCol>
              </a:tblGrid>
              <a:tr h="33085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ABRIL</a:t>
                      </a:r>
                      <a:r>
                        <a:rPr lang="es-EC" sz="1100" u="none" strike="noStrike" dirty="0">
                          <a:effectLst/>
                        </a:rPr>
                        <a:t> 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785326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MEDICINA INTERNA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348268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DENGUE ALIMENTACION ENTERAL Y PARENTERAL 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373083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TALLER DE INSULINOTERAPIA 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4353501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GLICEMIA CAPILAR/SIGNOS VITALES/OXIGENOTERAPIA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7353287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ACCESO DE CATÉTERES VESICALES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6685586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85E1F52A-43F0-55C8-AC83-69DD092D9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357880"/>
              </p:ext>
            </p:extLst>
          </p:nvPr>
        </p:nvGraphicFramePr>
        <p:xfrm>
          <a:off x="3837660" y="1135634"/>
          <a:ext cx="1727200" cy="2624177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3358156734"/>
                    </a:ext>
                  </a:extLst>
                </a:gridCol>
              </a:tblGrid>
              <a:tr h="25499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MAYO</a:t>
                      </a:r>
                      <a:endParaRPr lang="es-EC" sz="16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311885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EMERGENCIA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579223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REANIMACIÓN CARDIORESPIRATORIA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56805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INTUBACIÓN ENDOTRAQUEAL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5111357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MANCHESTER PARA MEJORAR EL NIVEL DE RESPUESTA ANTE URGENCIAS Y EMERGENCIAS 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2826127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IMPORTANCIA DE LA HIGIENE PERSONAL DEL PACIENTE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6698643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F09039FF-F79C-D3BF-8DAC-363136EBA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572475"/>
              </p:ext>
            </p:extLst>
          </p:nvPr>
        </p:nvGraphicFramePr>
        <p:xfrm>
          <a:off x="5706705" y="1495828"/>
          <a:ext cx="1905000" cy="236156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721016874"/>
                    </a:ext>
                  </a:extLst>
                </a:gridCol>
              </a:tblGrid>
              <a:tr h="24681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JUNIO</a:t>
                      </a:r>
                      <a:endParaRPr lang="es-EC" sz="16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873056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GINECOLOGÍA/NEONATOLOGÍA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091424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CLAVES OBSTÉTRICAS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3404635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BALÓN DE BACKRY/TRAJE ANTISHOK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70869157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TRASTORNOS RESPIRATORIOS EN EL NEONATO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268001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TRASTORNOS METABÓLICOS EN EL NEONATO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5044502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3E86B3CD-B87C-F77A-EF87-A851F68EA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844833"/>
              </p:ext>
            </p:extLst>
          </p:nvPr>
        </p:nvGraphicFramePr>
        <p:xfrm>
          <a:off x="7789593" y="903889"/>
          <a:ext cx="2019300" cy="4555641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4244068331"/>
                    </a:ext>
                  </a:extLst>
                </a:gridCol>
              </a:tblGrid>
              <a:tr h="25423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JULIO</a:t>
                      </a:r>
                      <a:endParaRPr lang="es-EC" sz="16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4509481"/>
                  </a:ext>
                </a:extLst>
              </a:tr>
              <a:tr h="20938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PEDIATRÍA</a:t>
                      </a:r>
                      <a:r>
                        <a:rPr lang="es-EC" sz="1100" u="none" strike="noStrike" dirty="0">
                          <a:effectLst/>
                        </a:rPr>
                        <a:t> 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4924055"/>
                  </a:ext>
                </a:extLst>
              </a:tr>
              <a:tr h="984737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PROTOCOLO DE ATENCIÓN DE ENFERMERÍA EN LA ADMINISTRACION DE OXÍGENOTERAPIA EN PEDIATRÍA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8169064"/>
                  </a:ext>
                </a:extLst>
              </a:tr>
              <a:tr h="82215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PROTOCOLO DE ATENCIÓN DE ENFERMERÍA EN EL MANEJO DEL PACIENTE PEDIÁTRICO CON SDR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1976105"/>
                  </a:ext>
                </a:extLst>
              </a:tr>
              <a:tr h="69686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es-EC" sz="1100" u="none" strike="noStrike" cap="non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 panose="020B0604020202020204"/>
                        </a:rPr>
                        <a:t>PROTOCOLO DE ATENCIÓN DE ENFERMERÍA EN LA APLICACIÓN DEL CONTROL DE INGESTA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2729164"/>
                  </a:ext>
                </a:extLst>
              </a:tr>
              <a:tr h="60352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PROTOCOLO DE RETIRADA DEL ACCESO VENOSO PERIFÉRICO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5064802"/>
                  </a:ext>
                </a:extLst>
              </a:tr>
              <a:tr h="9847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PROTOCOLO DE ATENCIÓN DE ENFERMERÍA EN EL CUIDADO DE PACIENTES PEDIATRICOS CON NEUMONÍA 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5181583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6600D9BF-055C-DC90-929F-F0EF4AA22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995984"/>
              </p:ext>
            </p:extLst>
          </p:nvPr>
        </p:nvGraphicFramePr>
        <p:xfrm>
          <a:off x="10029161" y="2020290"/>
          <a:ext cx="2057400" cy="252313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858260854"/>
                    </a:ext>
                  </a:extLst>
                </a:gridCol>
              </a:tblGrid>
              <a:tr h="2638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effectLst/>
                        </a:rPr>
                        <a:t>AGOSTO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745635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CENTRO OBSTÉTRICO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489748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INTERVENCIONES DE ENFERMERÍA EN EL PARTO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6164001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es-EC" sz="1100" u="none" strike="noStrike" cap="none" dirty="0">
                          <a:solidFill>
                            <a:srgbClr val="002060"/>
                          </a:solidFill>
                          <a:effectLst/>
                          <a:sym typeface="Arial" panose="020B0604020202020204"/>
                        </a:rPr>
                        <a:t>INTERVENCIONES DE ENFERMERÍA EN LA CESÁREA</a:t>
                      </a:r>
                    </a:p>
                    <a:p>
                      <a:pPr algn="l" fontAlgn="ctr"/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9285299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es-EC" sz="1100" u="none" strike="noStrike" cap="none" dirty="0">
                          <a:solidFill>
                            <a:srgbClr val="002060"/>
                          </a:solidFill>
                          <a:effectLst/>
                          <a:sym typeface="Arial" panose="020B0604020202020204"/>
                        </a:rPr>
                        <a:t>INTERVENCIONES DE ENFERMERÍA EN PACIENTES POSTQUIRÚRGICAS GINECOLÓGICAS</a:t>
                      </a:r>
                    </a:p>
                    <a:p>
                      <a:pPr algn="l" fontAlgn="ctr"/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592699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es-EC" sz="1100" u="none" strike="noStrike" cap="none" dirty="0">
                          <a:solidFill>
                            <a:srgbClr val="002060"/>
                          </a:solidFill>
                          <a:effectLst/>
                          <a:sym typeface="Arial" panose="020B0604020202020204"/>
                        </a:rPr>
                        <a:t>INTERVENCIONES DE ENFERMERÍA EN EL RECIÉN NACIDO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4237532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6E3ACB3E-338A-2C35-0152-398B42D6C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615751"/>
              </p:ext>
            </p:extLst>
          </p:nvPr>
        </p:nvGraphicFramePr>
        <p:xfrm>
          <a:off x="444809" y="3956126"/>
          <a:ext cx="2057400" cy="2456737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858260854"/>
                    </a:ext>
                  </a:extLst>
                </a:gridCol>
              </a:tblGrid>
              <a:tr h="26789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SEPTIEMBRE</a:t>
                      </a:r>
                      <a:endParaRPr lang="es-EC" sz="16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745635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CENTRO QUIRÚRGICO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489748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es-EC" sz="1100" u="none" strike="noStrike" cap="none" dirty="0">
                          <a:solidFill>
                            <a:srgbClr val="002060"/>
                          </a:solidFill>
                          <a:effectLst/>
                          <a:sym typeface="Arial" panose="020B0604020202020204"/>
                        </a:rPr>
                        <a:t>INTERVENCIÓN DE ENFERMERÍA EN PACIENTE QUIRÚRGICO</a:t>
                      </a:r>
                    </a:p>
                    <a:p>
                      <a:pPr algn="l" fontAlgn="ctr"/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6164001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LIMPIEZA Y DESINFECCIÓN DE QUIRÓFANO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9285299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es-EC" sz="1100" u="none" strike="noStrike" cap="none" dirty="0">
                          <a:solidFill>
                            <a:srgbClr val="002060"/>
                          </a:solidFill>
                          <a:effectLst/>
                          <a:sym typeface="Arial" panose="020B0604020202020204"/>
                        </a:rPr>
                        <a:t>INTERVENCIÓN DE ENFERMERÍA EN CIRUGÍA LAPAROSCÓPICA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592699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TALLER DE LIMPIEZA DE PINZAS LAPAROSCÓPICAS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4237532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9A17E67C-C64B-32C7-E5A5-55B0E7C949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172697"/>
              </p:ext>
            </p:extLst>
          </p:nvPr>
        </p:nvGraphicFramePr>
        <p:xfrm>
          <a:off x="2808960" y="4353295"/>
          <a:ext cx="1892300" cy="179158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892300">
                  <a:extLst>
                    <a:ext uri="{9D8B030D-6E8A-4147-A177-3AD203B41FA5}">
                      <a16:colId xmlns:a16="http://schemas.microsoft.com/office/drawing/2014/main" val="126444171"/>
                    </a:ext>
                  </a:extLst>
                </a:gridCol>
              </a:tblGrid>
              <a:tr h="28028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OCTUBRE</a:t>
                      </a:r>
                      <a:endParaRPr lang="es-EC" sz="16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06549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CENTRAL DE ESTERILIZACIÓN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8986163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INTRODUCCIÓN A LA ESTERILIZACIÓN 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598423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PROCESOS DE ESTERILIZACIÓN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6761221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SEGURIDAD Y PREVENCIÓN DE IAAS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9663333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24243ABC-DE4A-D06A-532A-9570CC0B3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421755"/>
              </p:ext>
            </p:extLst>
          </p:nvPr>
        </p:nvGraphicFramePr>
        <p:xfrm>
          <a:off x="5383615" y="4162096"/>
          <a:ext cx="2019300" cy="191325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1353095801"/>
                    </a:ext>
                  </a:extLst>
                </a:gridCol>
              </a:tblGrid>
              <a:tr h="22697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NOVIEMBRE</a:t>
                      </a:r>
                      <a:endParaRPr lang="es-EC" sz="16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55908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UCI</a:t>
                      </a:r>
                      <a:endParaRPr lang="es-EC" sz="11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7277166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CUIDADOS DE PACIENTES ADULTOS CON VENTILACIÓN MECÁNICA INVASIVA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513094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TÉCNICAS DE MOVILIZACIÓN DE PACIENTES CRÍTICOS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80975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ASISTENCIA DE ENFERMERÍA EN PARADA CARDIORESPIRATORIA EN ADULTOS</a:t>
                      </a:r>
                      <a:endParaRPr lang="es-EC" sz="1100" b="0" i="0" u="none" strike="noStrike" dirty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2549647"/>
                  </a:ext>
                </a:extLst>
              </a:tr>
            </a:tbl>
          </a:graphicData>
        </a:graphic>
      </p:graphicFrame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265" y="573065"/>
            <a:ext cx="857250" cy="85725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305" y="340599"/>
            <a:ext cx="1428750" cy="142875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75" y="3723018"/>
            <a:ext cx="714375" cy="105727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262" y="4840405"/>
            <a:ext cx="998483" cy="1502332"/>
          </a:xfrm>
          <a:prstGeom prst="rect">
            <a:avLst/>
          </a:prstGeom>
        </p:spPr>
      </p:pic>
      <p:sp>
        <p:nvSpPr>
          <p:cNvPr id="20" name="CuadroTexto 11">
            <a:extLst>
              <a:ext uri="{FF2B5EF4-FFF2-40B4-BE49-F238E27FC236}">
                <a16:creationId xmlns:a16="http://schemas.microsoft.com/office/drawing/2014/main" id="{962E8D4D-2247-79E1-712D-995CA625D5DA}"/>
              </a:ext>
            </a:extLst>
          </p:cNvPr>
          <p:cNvSpPr txBox="1"/>
          <p:nvPr/>
        </p:nvSpPr>
        <p:spPr>
          <a:xfrm>
            <a:off x="91554" y="6462139"/>
            <a:ext cx="330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FUENTE: Datos Unidad de Docencia.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ELABORADO POR: </a:t>
            </a:r>
            <a:r>
              <a:rPr lang="es-EC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Responsable Unidad de Docencia.</a:t>
            </a:r>
            <a:endParaRPr kumimoji="0" lang="es-EC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159" y="6175555"/>
            <a:ext cx="45965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84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6FC081-EFA5-8C45-8DF1-65056153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07" y="0"/>
            <a:ext cx="12189993" cy="6858000"/>
          </a:xfrm>
          <a:prstGeom prst="rect">
            <a:avLst/>
          </a:prstGeom>
        </p:spPr>
      </p:pic>
      <p:sp>
        <p:nvSpPr>
          <p:cNvPr id="6" name="Google Shape;90;p1">
            <a:extLst>
              <a:ext uri="{FF2B5EF4-FFF2-40B4-BE49-F238E27FC236}">
                <a16:creationId xmlns:a16="http://schemas.microsoft.com/office/drawing/2014/main" id="{93F0D9D1-5191-214F-9D04-C7A7DFDD6B75}"/>
              </a:ext>
            </a:extLst>
          </p:cNvPr>
          <p:cNvSpPr txBox="1"/>
          <p:nvPr/>
        </p:nvSpPr>
        <p:spPr>
          <a:xfrm>
            <a:off x="5048289" y="2028637"/>
            <a:ext cx="6822086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5000"/>
            </a:pPr>
            <a:r>
              <a:rPr lang="es-EC" sz="4400" b="1" noProof="0" dirty="0">
                <a:solidFill>
                  <a:schemeClr val="bg1"/>
                </a:solidFill>
              </a:rPr>
              <a:t>Incrementar la eficiencia institucional en el Ministerio de Salud Pública </a:t>
            </a:r>
          </a:p>
        </p:txBody>
      </p:sp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D8822720-081B-364F-9995-1A2E466DF654}"/>
              </a:ext>
            </a:extLst>
          </p:cNvPr>
          <p:cNvSpPr txBox="1"/>
          <p:nvPr/>
        </p:nvSpPr>
        <p:spPr>
          <a:xfrm>
            <a:off x="5337183" y="900008"/>
            <a:ext cx="653319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C" sz="4400" b="1" i="1" noProof="0" dirty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Estratégico 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55D668-ED62-1AE2-F48B-CACC5C288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700" y="5957992"/>
            <a:ext cx="45776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884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4" name="Google Shape;119;p4"/>
          <p:cNvSpPr txBox="1"/>
          <p:nvPr/>
        </p:nvSpPr>
        <p:spPr>
          <a:xfrm>
            <a:off x="1322512" y="264112"/>
            <a:ext cx="663600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MX" sz="1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s-EC" sz="1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RODUCCION GENERAL VARIOS SERVICIOS HMHA 2024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8749"/>
            <a:ext cx="12189993" cy="6858000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14198"/>
              </p:ext>
            </p:extLst>
          </p:nvPr>
        </p:nvGraphicFramePr>
        <p:xfrm>
          <a:off x="814100" y="1093460"/>
          <a:ext cx="5870298" cy="4944607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888422">
                  <a:extLst>
                    <a:ext uri="{9D8B030D-6E8A-4147-A177-3AD203B41FA5}">
                      <a16:colId xmlns:a16="http://schemas.microsoft.com/office/drawing/2014/main" val="3115791183"/>
                    </a:ext>
                  </a:extLst>
                </a:gridCol>
                <a:gridCol w="1195107">
                  <a:extLst>
                    <a:ext uri="{9D8B030D-6E8A-4147-A177-3AD203B41FA5}">
                      <a16:colId xmlns:a16="http://schemas.microsoft.com/office/drawing/2014/main" val="2929374484"/>
                    </a:ext>
                  </a:extLst>
                </a:gridCol>
                <a:gridCol w="1370423">
                  <a:extLst>
                    <a:ext uri="{9D8B030D-6E8A-4147-A177-3AD203B41FA5}">
                      <a16:colId xmlns:a16="http://schemas.microsoft.com/office/drawing/2014/main" val="53751"/>
                    </a:ext>
                  </a:extLst>
                </a:gridCol>
                <a:gridCol w="1416046">
                  <a:extLst>
                    <a:ext uri="{9D8B030D-6E8A-4147-A177-3AD203B41FA5}">
                      <a16:colId xmlns:a16="http://schemas.microsoft.com/office/drawing/2014/main" val="2582394622"/>
                    </a:ext>
                  </a:extLst>
                </a:gridCol>
                <a:gridCol w="1000300">
                  <a:extLst>
                    <a:ext uri="{9D8B030D-6E8A-4147-A177-3AD203B41FA5}">
                      <a16:colId xmlns:a16="http://schemas.microsoft.com/office/drawing/2014/main" val="3881307060"/>
                    </a:ext>
                  </a:extLst>
                </a:gridCol>
              </a:tblGrid>
              <a:tr h="3484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TIPO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DESCRIPCIÓN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PRESUPUESTO PLANIFICADO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PRESUPUESTO EJECUTADO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%EJEC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extLst>
                  <a:ext uri="{0D108BD9-81ED-4DB2-BD59-A6C34878D82A}">
                    <a16:rowId xmlns:a16="http://schemas.microsoft.com/office/drawing/2014/main" val="3682595987"/>
                  </a:ext>
                </a:extLst>
              </a:tr>
              <a:tr h="3246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510000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EGRESOS EN PERSONAL</a:t>
                      </a:r>
                      <a:endParaRPr lang="es-EC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11,929,326.67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11,744,462.31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98.45%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extLst>
                  <a:ext uri="{0D108BD9-81ED-4DB2-BD59-A6C34878D82A}">
                    <a16:rowId xmlns:a16="http://schemas.microsoft.com/office/drawing/2014/main" val="2649576177"/>
                  </a:ext>
                </a:extLst>
              </a:tr>
              <a:tr h="471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530000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BIENES Y SERVICIOS DE CONSUMO </a:t>
                      </a:r>
                      <a:endParaRPr lang="es-EC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2,738,705.07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2,726,163.52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99.54%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extLst>
                  <a:ext uri="{0D108BD9-81ED-4DB2-BD59-A6C34878D82A}">
                    <a16:rowId xmlns:a16="http://schemas.microsoft.com/office/drawing/2014/main" val="393562374"/>
                  </a:ext>
                </a:extLst>
              </a:tr>
              <a:tr h="471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570000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OTROS EGRESOS CORRIENTES </a:t>
                      </a:r>
                      <a:endParaRPr lang="es-EC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158,547.89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158,534.85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99.99%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extLst>
                  <a:ext uri="{0D108BD9-81ED-4DB2-BD59-A6C34878D82A}">
                    <a16:rowId xmlns:a16="http://schemas.microsoft.com/office/drawing/2014/main" val="2290098560"/>
                  </a:ext>
                </a:extLst>
              </a:tr>
              <a:tr h="6287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580000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TRANSFERENCIAS O DONACIONES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CORRIENTES</a:t>
                      </a:r>
                      <a:endParaRPr lang="es-EC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597,628.48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585,727.83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98.01%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extLst>
                  <a:ext uri="{0D108BD9-81ED-4DB2-BD59-A6C34878D82A}">
                    <a16:rowId xmlns:a16="http://schemas.microsoft.com/office/drawing/2014/main" val="2206963309"/>
                  </a:ext>
                </a:extLst>
              </a:tr>
              <a:tr h="6287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710000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EGRESOS EN PERSONAL PARA INVERSION</a:t>
                      </a:r>
                      <a:endParaRPr lang="es-EC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457,435.56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457,435.56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100%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extLst>
                  <a:ext uri="{0D108BD9-81ED-4DB2-BD59-A6C34878D82A}">
                    <a16:rowId xmlns:a16="http://schemas.microsoft.com/office/drawing/2014/main" val="1877329794"/>
                  </a:ext>
                </a:extLst>
              </a:tr>
              <a:tr h="6287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730000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BIENES Y SERVICIOS PARA INVERSION </a:t>
                      </a:r>
                      <a:endParaRPr lang="es-EC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3,078.00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3,078.00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100%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extLst>
                  <a:ext uri="{0D108BD9-81ED-4DB2-BD59-A6C34878D82A}">
                    <a16:rowId xmlns:a16="http://schemas.microsoft.com/office/drawing/2014/main" val="417306268"/>
                  </a:ext>
                </a:extLst>
              </a:tr>
              <a:tr h="3667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750000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OBRAS PUBLICAS</a:t>
                      </a:r>
                      <a:endParaRPr lang="es-EC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181,199.99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181,199.99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100%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extLst>
                  <a:ext uri="{0D108BD9-81ED-4DB2-BD59-A6C34878D82A}">
                    <a16:rowId xmlns:a16="http://schemas.microsoft.com/office/drawing/2014/main" val="3932176576"/>
                  </a:ext>
                </a:extLst>
              </a:tr>
              <a:tr h="3667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840000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EGRESOS DE CAPITAL</a:t>
                      </a:r>
                      <a:endParaRPr lang="es-EC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2,850,860.94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2,850,858.94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100%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extLst>
                  <a:ext uri="{0D108BD9-81ED-4DB2-BD59-A6C34878D82A}">
                    <a16:rowId xmlns:a16="http://schemas.microsoft.com/office/drawing/2014/main" val="1230647977"/>
                  </a:ext>
                </a:extLst>
              </a:tr>
              <a:tr h="3667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990000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OTROS PASIVOS</a:t>
                      </a:r>
                      <a:endParaRPr lang="es-EC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6,822.09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6,822.09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100%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extLst>
                  <a:ext uri="{0D108BD9-81ED-4DB2-BD59-A6C34878D82A}">
                    <a16:rowId xmlns:a16="http://schemas.microsoft.com/office/drawing/2014/main" val="3352148111"/>
                  </a:ext>
                </a:extLst>
              </a:tr>
              <a:tr h="32464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 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C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18,923,604.69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18,714,283.09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98.89%</a:t>
                      </a:r>
                      <a:endParaRPr lang="es-EC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926" marR="68926" marT="0" marB="0" anchor="ctr"/>
                </a:tc>
                <a:extLst>
                  <a:ext uri="{0D108BD9-81ED-4DB2-BD59-A6C34878D82A}">
                    <a16:rowId xmlns:a16="http://schemas.microsoft.com/office/drawing/2014/main" val="458728892"/>
                  </a:ext>
                </a:extLst>
              </a:tr>
            </a:tbl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6A7B836-16A0-A435-1235-4367520201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21955"/>
              </p:ext>
            </p:extLst>
          </p:nvPr>
        </p:nvGraphicFramePr>
        <p:xfrm>
          <a:off x="6890989" y="2139548"/>
          <a:ext cx="4874672" cy="2384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Google Shape;119;p4">
            <a:extLst>
              <a:ext uri="{FF2B5EF4-FFF2-40B4-BE49-F238E27FC236}">
                <a16:creationId xmlns:a16="http://schemas.microsoft.com/office/drawing/2014/main" id="{2F1B0CD1-49C6-D100-BF34-DA090F178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448" y="108953"/>
            <a:ext cx="5275262" cy="40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2000"/>
            </a:pPr>
            <a:r>
              <a:rPr lang="es-EC" sz="2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EJECUCIÓN PRESUPUESTARIA 2024 </a:t>
            </a:r>
          </a:p>
        </p:txBody>
      </p:sp>
      <p:sp>
        <p:nvSpPr>
          <p:cNvPr id="10" name="Google Shape;119;p4">
            <a:extLst>
              <a:ext uri="{FF2B5EF4-FFF2-40B4-BE49-F238E27FC236}">
                <a16:creationId xmlns:a16="http://schemas.microsoft.com/office/drawing/2014/main" id="{AF08EB9F-8523-9EFD-4207-9B7058845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781" y="564461"/>
            <a:ext cx="6478587" cy="40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2000"/>
            </a:pPr>
            <a:r>
              <a:rPr lang="es-EC" sz="2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Ejecución por Grupo de Gastos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494" y="4524277"/>
            <a:ext cx="1550112" cy="127246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82F4B80-56A5-FE5F-FFEC-65409E72F404}"/>
              </a:ext>
            </a:extLst>
          </p:cNvPr>
          <p:cNvSpPr txBox="1"/>
          <p:nvPr/>
        </p:nvSpPr>
        <p:spPr>
          <a:xfrm>
            <a:off x="-653024" y="6286048"/>
            <a:ext cx="6748020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buNone/>
            </a:pPr>
            <a:r>
              <a:rPr lang="es-EC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</a:rPr>
              <a:t>   </a:t>
            </a:r>
            <a:r>
              <a:rPr lang="es-EC" sz="1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Fuente: </a:t>
            </a:r>
            <a:r>
              <a:rPr lang="es-EC" sz="1400" dirty="0">
                <a:solidFill>
                  <a:srgbClr val="000000"/>
                </a:solidFill>
                <a:ea typeface="Calibri" panose="020F0502020204030204" pitchFamily="34" charset="0"/>
              </a:rPr>
              <a:t>Esigef</a:t>
            </a:r>
            <a:endParaRPr lang="es-EC" sz="2400" dirty="0">
              <a:effectLst/>
              <a:latin typeface="+mn-lt"/>
              <a:ea typeface="Calibri" panose="020F0502020204030204" pitchFamily="34" charset="0"/>
            </a:endParaRPr>
          </a:p>
          <a:p>
            <a:pPr marL="457200">
              <a:buNone/>
            </a:pPr>
            <a:r>
              <a:rPr lang="es-EC" sz="1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     Elaboración: </a:t>
            </a:r>
            <a:r>
              <a:rPr lang="es-EC" sz="1400" dirty="0">
                <a:effectLst/>
                <a:ea typeface="Calibri" panose="020F0502020204030204" pitchFamily="34" charset="0"/>
              </a:rPr>
              <a:t>Unidad Administrativa Financiera</a:t>
            </a:r>
          </a:p>
          <a:p>
            <a:pPr>
              <a:spcAft>
                <a:spcPts val="1000"/>
              </a:spcAft>
              <a:buNone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C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C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159" y="6175555"/>
            <a:ext cx="45965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730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4" name="Google Shape;119;p4"/>
          <p:cNvSpPr txBox="1"/>
          <p:nvPr/>
        </p:nvSpPr>
        <p:spPr>
          <a:xfrm>
            <a:off x="1322512" y="264112"/>
            <a:ext cx="663600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s-MX" sz="1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s-EC" sz="18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RODUCCION GENERAL VARIOS SERVICIOS HMHA 2024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3" y="0"/>
            <a:ext cx="12189993" cy="6858000"/>
          </a:xfrm>
          <a:prstGeom prst="rect">
            <a:avLst/>
          </a:prstGeom>
        </p:spPr>
      </p:pic>
      <p:sp>
        <p:nvSpPr>
          <p:cNvPr id="9" name="Google Shape;119;p4">
            <a:extLst>
              <a:ext uri="{FF2B5EF4-FFF2-40B4-BE49-F238E27FC236}">
                <a16:creationId xmlns:a16="http://schemas.microsoft.com/office/drawing/2014/main" id="{2F1B0CD1-49C6-D100-BF34-DA090F178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175" y="337885"/>
            <a:ext cx="5275262" cy="40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2000"/>
            </a:pPr>
            <a:r>
              <a:rPr lang="es-EC" sz="2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EJECUCIÓN PRESUPUESTARIA 2024 </a:t>
            </a:r>
          </a:p>
        </p:txBody>
      </p:sp>
      <p:sp>
        <p:nvSpPr>
          <p:cNvPr id="10" name="Google Shape;119;p4">
            <a:extLst>
              <a:ext uri="{FF2B5EF4-FFF2-40B4-BE49-F238E27FC236}">
                <a16:creationId xmlns:a16="http://schemas.microsoft.com/office/drawing/2014/main" id="{AF08EB9F-8523-9EFD-4207-9B7058845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882" y="933436"/>
            <a:ext cx="6478587" cy="40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2000"/>
            </a:pPr>
            <a:r>
              <a:rPr lang="es-EC" sz="2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Ejecución Medicamentos y Dispositivos Médicos 2024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82F4B80-56A5-FE5F-FFEC-65409E72F404}"/>
              </a:ext>
            </a:extLst>
          </p:cNvPr>
          <p:cNvSpPr txBox="1"/>
          <p:nvPr/>
        </p:nvSpPr>
        <p:spPr>
          <a:xfrm>
            <a:off x="-180059" y="5262118"/>
            <a:ext cx="6748020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buNone/>
            </a:pPr>
            <a:r>
              <a:rPr lang="es-EC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</a:rPr>
              <a:t>   </a:t>
            </a:r>
            <a:r>
              <a:rPr lang="es-EC" sz="1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Fuente: </a:t>
            </a:r>
            <a:r>
              <a:rPr lang="es-EC" sz="1400" dirty="0">
                <a:solidFill>
                  <a:srgbClr val="000000"/>
                </a:solidFill>
                <a:ea typeface="Calibri" panose="020F0502020204030204" pitchFamily="34" charset="0"/>
              </a:rPr>
              <a:t>Esigef</a:t>
            </a:r>
            <a:endParaRPr lang="es-EC" sz="2400" dirty="0">
              <a:effectLst/>
              <a:latin typeface="+mn-lt"/>
              <a:ea typeface="Calibri" panose="020F0502020204030204" pitchFamily="34" charset="0"/>
            </a:endParaRPr>
          </a:p>
          <a:p>
            <a:pPr marL="457200">
              <a:buNone/>
            </a:pPr>
            <a:r>
              <a:rPr lang="es-EC" sz="1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     Elaboración: </a:t>
            </a:r>
            <a:r>
              <a:rPr lang="es-EC" sz="1400" dirty="0">
                <a:effectLst/>
                <a:ea typeface="Calibri" panose="020F0502020204030204" pitchFamily="34" charset="0"/>
              </a:rPr>
              <a:t>Unidad Administrativa Financiera</a:t>
            </a:r>
          </a:p>
          <a:p>
            <a:pPr>
              <a:spcAft>
                <a:spcPts val="1000"/>
              </a:spcAft>
              <a:buNone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C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78442"/>
              </p:ext>
            </p:extLst>
          </p:nvPr>
        </p:nvGraphicFramePr>
        <p:xfrm>
          <a:off x="388882" y="1475909"/>
          <a:ext cx="11014843" cy="333423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142354">
                  <a:extLst>
                    <a:ext uri="{9D8B030D-6E8A-4147-A177-3AD203B41FA5}">
                      <a16:colId xmlns:a16="http://schemas.microsoft.com/office/drawing/2014/main" val="1083774740"/>
                    </a:ext>
                  </a:extLst>
                </a:gridCol>
                <a:gridCol w="2068052">
                  <a:extLst>
                    <a:ext uri="{9D8B030D-6E8A-4147-A177-3AD203B41FA5}">
                      <a16:colId xmlns:a16="http://schemas.microsoft.com/office/drawing/2014/main" val="493524629"/>
                    </a:ext>
                  </a:extLst>
                </a:gridCol>
                <a:gridCol w="1226060">
                  <a:extLst>
                    <a:ext uri="{9D8B030D-6E8A-4147-A177-3AD203B41FA5}">
                      <a16:colId xmlns:a16="http://schemas.microsoft.com/office/drawing/2014/main" val="1603387313"/>
                    </a:ext>
                  </a:extLst>
                </a:gridCol>
                <a:gridCol w="1324826">
                  <a:extLst>
                    <a:ext uri="{9D8B030D-6E8A-4147-A177-3AD203B41FA5}">
                      <a16:colId xmlns:a16="http://schemas.microsoft.com/office/drawing/2014/main" val="1468987918"/>
                    </a:ext>
                  </a:extLst>
                </a:gridCol>
                <a:gridCol w="1533581">
                  <a:extLst>
                    <a:ext uri="{9D8B030D-6E8A-4147-A177-3AD203B41FA5}">
                      <a16:colId xmlns:a16="http://schemas.microsoft.com/office/drawing/2014/main" val="1689955286"/>
                    </a:ext>
                  </a:extLst>
                </a:gridCol>
                <a:gridCol w="1181272">
                  <a:extLst>
                    <a:ext uri="{9D8B030D-6E8A-4147-A177-3AD203B41FA5}">
                      <a16:colId xmlns:a16="http://schemas.microsoft.com/office/drawing/2014/main" val="1346216226"/>
                    </a:ext>
                  </a:extLst>
                </a:gridCol>
                <a:gridCol w="1388513">
                  <a:extLst>
                    <a:ext uri="{9D8B030D-6E8A-4147-A177-3AD203B41FA5}">
                      <a16:colId xmlns:a16="http://schemas.microsoft.com/office/drawing/2014/main" val="3635964370"/>
                    </a:ext>
                  </a:extLst>
                </a:gridCol>
                <a:gridCol w="1150185">
                  <a:extLst>
                    <a:ext uri="{9D8B030D-6E8A-4147-A177-3AD203B41FA5}">
                      <a16:colId xmlns:a16="http://schemas.microsoft.com/office/drawing/2014/main" val="1000149732"/>
                    </a:ext>
                  </a:extLst>
                </a:gridCol>
              </a:tblGrid>
              <a:tr h="59087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ITEM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DESCRIPCIÓN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VIGENTE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CERTIFICADO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COMPROMISO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DEVENGADO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DISPONIBLE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 EJECUCIÓN 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5569959"/>
                  </a:ext>
                </a:extLst>
              </a:tr>
              <a:tr h="40798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530809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Medicamentos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dirty="0" smtClean="0"/>
                        <a:t>294,348.60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6.00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 smtClean="0">
                          <a:effectLst/>
                        </a:rPr>
                        <a:t>294,342.60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294,246.64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0.00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99.97%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8727882"/>
                  </a:ext>
                </a:extLst>
              </a:tr>
              <a:tr h="633082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530826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Dispositivos Médicos de Uso General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dirty="0" smtClean="0"/>
                        <a:t>701,551.62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15.00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701,536.62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701,536.62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0.00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100%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5279874"/>
                  </a:ext>
                </a:extLst>
              </a:tr>
              <a:tr h="85817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530810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Dispositivos Médicos para Laboratorio Clínico y de Patología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dirty="0" smtClean="0"/>
                        <a:t>159,333.08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1.00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159,332.08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159,332.08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1.00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100%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7779954"/>
                  </a:ext>
                </a:extLst>
              </a:tr>
              <a:tr h="844109"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530834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Prótesis Endoprótesis e Implantes Corporales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98,505.08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2.00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98,503.08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98,503.08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 dirty="0">
                          <a:effectLst/>
                        </a:rPr>
                        <a:t>2.00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u="none" strike="noStrike" dirty="0">
                          <a:effectLst/>
                        </a:rPr>
                        <a:t>100%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503118"/>
                  </a:ext>
                </a:extLst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590" y="4494878"/>
            <a:ext cx="2124075" cy="17911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159" y="6175555"/>
            <a:ext cx="45965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01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7B0D51D8-39F8-C67A-4A03-8F336E3C0BB0}"/>
              </a:ext>
            </a:extLst>
          </p:cNvPr>
          <p:cNvSpPr/>
          <p:nvPr/>
        </p:nvSpPr>
        <p:spPr>
          <a:xfrm>
            <a:off x="4421247" y="128402"/>
            <a:ext cx="3162277" cy="64041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CARTERA DE SERVICIOS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61AF4423-E1C2-BC93-C4B9-53FD1BFFDC36}"/>
              </a:ext>
            </a:extLst>
          </p:cNvPr>
          <p:cNvSpPr/>
          <p:nvPr/>
        </p:nvSpPr>
        <p:spPr>
          <a:xfrm>
            <a:off x="684737" y="1158545"/>
            <a:ext cx="2360140" cy="47870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CLÍNICAS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85316E5D-F8AD-767B-318C-A04259D25D3F}"/>
              </a:ext>
            </a:extLst>
          </p:cNvPr>
          <p:cNvSpPr/>
          <p:nvPr/>
        </p:nvSpPr>
        <p:spPr>
          <a:xfrm>
            <a:off x="4734600" y="1253363"/>
            <a:ext cx="2360140" cy="40777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QUIRÚRGICAS</a:t>
            </a:r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B893488A-B7D1-3105-92D2-A27A7C1BF957}"/>
              </a:ext>
            </a:extLst>
          </p:cNvPr>
          <p:cNvSpPr/>
          <p:nvPr/>
        </p:nvSpPr>
        <p:spPr>
          <a:xfrm>
            <a:off x="8543068" y="945433"/>
            <a:ext cx="2750225" cy="7540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APOYO DIAGNÓSTICO Y TERAPÉUTICO</a:t>
            </a: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F6929E2F-43C9-5F15-AA4A-28453F800006}"/>
              </a:ext>
            </a:extLst>
          </p:cNvPr>
          <p:cNvSpPr/>
          <p:nvPr/>
        </p:nvSpPr>
        <p:spPr>
          <a:xfrm>
            <a:off x="684737" y="1843258"/>
            <a:ext cx="2360140" cy="404626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Medicina interna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Neurología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Geriatría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Neumología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Gastroenterología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Reumatología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Dermatología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Nefrología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Endocrinología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Psiquiatría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Hematología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Cardiología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Neonatología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Pediatría</a:t>
            </a:r>
            <a:endParaRPr lang="es-EC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Cambria" panose="020405030504060302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C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Infectología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C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Alergología</a:t>
            </a: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E59BC7CD-68EA-15EB-5813-04E57C28AE5E}"/>
              </a:ext>
            </a:extLst>
          </p:cNvPr>
          <p:cNvSpPr/>
          <p:nvPr/>
        </p:nvSpPr>
        <p:spPr>
          <a:xfrm>
            <a:off x="4820084" y="2028021"/>
            <a:ext cx="2561033" cy="349696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Ginecología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Cirugía General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Otorrinolaringología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Oftalmología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Neurocirugía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Traumatología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Urología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Cirugía Vascular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Cirugía Maxilofacial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Coloproctología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Cirugía Plástica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mbria" panose="02040503050406030204" pitchFamily="18" charset="0"/>
              </a:rPr>
              <a:t>Cirugía Pediátrica</a:t>
            </a:r>
            <a:r>
              <a:rPr lang="es-EC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2A886865-A3C7-B809-550F-5F83545569D7}"/>
              </a:ext>
            </a:extLst>
          </p:cNvPr>
          <p:cNvSpPr/>
          <p:nvPr/>
        </p:nvSpPr>
        <p:spPr>
          <a:xfrm>
            <a:off x="8146044" y="1828309"/>
            <a:ext cx="3493940" cy="355396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ln w="0"/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Medicina</a:t>
            </a:r>
            <a:r>
              <a:rPr lang="es-ES" sz="16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</a:rPr>
              <a:t> Ocupacional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</a:rPr>
              <a:t>Psicología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</a:rPr>
              <a:t>Terapia de Lenguaje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</a:rPr>
              <a:t>Terapia Respiratoria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</a:rPr>
              <a:t>Emergencia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</a:rPr>
              <a:t>Audiología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</a:rPr>
              <a:t>Odontología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</a:rPr>
              <a:t>Laboratorio Clínico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</a:rPr>
              <a:t>Imagenología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</a:rPr>
              <a:t>Medicamentos y Dispositivos Médicos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</a:rPr>
              <a:t>Fisiatría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ambria" panose="02040503050406030204" pitchFamily="18" charset="0"/>
              </a:rPr>
              <a:t> Anestesiología</a:t>
            </a:r>
            <a:r>
              <a:rPr lang="es-EC" sz="1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A1D9A994-741C-BCED-DB11-55B9AEDE168E}"/>
              </a:ext>
            </a:extLst>
          </p:cNvPr>
          <p:cNvSpPr/>
          <p:nvPr/>
        </p:nvSpPr>
        <p:spPr>
          <a:xfrm>
            <a:off x="3033493" y="5713874"/>
            <a:ext cx="5353762" cy="4942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19 CONSULTORIOS POLIVALENTES Y 1 CONSULTORIO DE ODONTOLOGÍA CON 2 PUESTOS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35E4738F-1AC1-F42B-9DAB-B2F7556FE94F}"/>
              </a:ext>
            </a:extLst>
          </p:cNvPr>
          <p:cNvCxnSpPr>
            <a:cxnSpLocks/>
          </p:cNvCxnSpPr>
          <p:nvPr/>
        </p:nvCxnSpPr>
        <p:spPr>
          <a:xfrm flipH="1">
            <a:off x="3033493" y="1542721"/>
            <a:ext cx="15899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B174AA47-1B59-BFB5-4FD7-68558ACA5668}"/>
              </a:ext>
            </a:extLst>
          </p:cNvPr>
          <p:cNvCxnSpPr>
            <a:cxnSpLocks/>
          </p:cNvCxnSpPr>
          <p:nvPr/>
        </p:nvCxnSpPr>
        <p:spPr>
          <a:xfrm>
            <a:off x="7069573" y="1393440"/>
            <a:ext cx="14044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082B4795-A84A-CF6D-282F-4EC0D07F4961}"/>
              </a:ext>
            </a:extLst>
          </p:cNvPr>
          <p:cNvCxnSpPr>
            <a:cxnSpLocks/>
          </p:cNvCxnSpPr>
          <p:nvPr/>
        </p:nvCxnSpPr>
        <p:spPr>
          <a:xfrm flipH="1">
            <a:off x="1846433" y="1626835"/>
            <a:ext cx="1065" cy="226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54408C63-9280-40E0-E856-86BCFB0853FE}"/>
              </a:ext>
            </a:extLst>
          </p:cNvPr>
          <p:cNvCxnSpPr>
            <a:cxnSpLocks/>
          </p:cNvCxnSpPr>
          <p:nvPr/>
        </p:nvCxnSpPr>
        <p:spPr>
          <a:xfrm>
            <a:off x="9786280" y="1619377"/>
            <a:ext cx="0" cy="223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5ACA4C9E-4F1C-9E7C-859B-4E3305EF990E}"/>
              </a:ext>
            </a:extLst>
          </p:cNvPr>
          <p:cNvCxnSpPr>
            <a:cxnSpLocks/>
          </p:cNvCxnSpPr>
          <p:nvPr/>
        </p:nvCxnSpPr>
        <p:spPr>
          <a:xfrm>
            <a:off x="5889503" y="1731317"/>
            <a:ext cx="0" cy="308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ángulo redondeado 57">
            <a:extLst>
              <a:ext uri="{FF2B5EF4-FFF2-40B4-BE49-F238E27FC236}">
                <a16:creationId xmlns:a16="http://schemas.microsoft.com/office/drawing/2014/main" id="{4158B6D7-8E5C-5783-5971-9075EC32C453}"/>
              </a:ext>
            </a:extLst>
          </p:cNvPr>
          <p:cNvSpPr/>
          <p:nvPr/>
        </p:nvSpPr>
        <p:spPr>
          <a:xfrm>
            <a:off x="165708" y="546959"/>
            <a:ext cx="3966519" cy="50995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ESPECIALIDADES</a:t>
            </a:r>
            <a:r>
              <a:rPr lang="es-EC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</a:t>
            </a:r>
            <a:r>
              <a:rPr lang="es-EC" sz="1600" dirty="0"/>
              <a:t> </a:t>
            </a:r>
            <a:r>
              <a:rPr lang="es-EC" sz="1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SUB-ESPECIALIDADES</a:t>
            </a:r>
            <a:r>
              <a:rPr lang="es-EC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32</a:t>
            </a:r>
            <a:endParaRPr lang="es-EC" sz="1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EB8EA45-1545-2F5B-165B-797E86354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001" y="6139281"/>
            <a:ext cx="4232999" cy="625679"/>
          </a:xfrm>
          <a:prstGeom prst="rect">
            <a:avLst/>
          </a:prstGeom>
        </p:spPr>
      </p:pic>
      <p:sp>
        <p:nvSpPr>
          <p:cNvPr id="3" name="Flecha abajo 2"/>
          <p:cNvSpPr/>
          <p:nvPr/>
        </p:nvSpPr>
        <p:spPr>
          <a:xfrm>
            <a:off x="5727696" y="836865"/>
            <a:ext cx="422195" cy="4207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550021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ítulo 54">
            <a:extLst>
              <a:ext uri="{FF2B5EF4-FFF2-40B4-BE49-F238E27FC236}">
                <a16:creationId xmlns:a16="http://schemas.microsoft.com/office/drawing/2014/main" id="{1911B398-56A9-FA44-A101-C45D3E8FB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37" y="236034"/>
            <a:ext cx="5590674" cy="1109290"/>
          </a:xfrm>
        </p:spPr>
        <p:txBody>
          <a:bodyPr rtlCol="0">
            <a:normAutofit fontScale="90000"/>
          </a:bodyPr>
          <a:lstStyle/>
          <a:p>
            <a:r>
              <a:rPr lang="es-MX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/>
            </a:r>
            <a:br>
              <a:rPr lang="es-MX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  <a:latin typeface="+mn-lt"/>
                <a:sym typeface="Arial" panose="020B0604020202020204" pitchFamily="34" charset="0"/>
              </a:rPr>
              <a:t>Procesos Plurianuales para ejecución 2025</a:t>
            </a:r>
            <a:br>
              <a:rPr lang="es-MX" sz="2200" b="1" dirty="0">
                <a:solidFill>
                  <a:schemeClr val="accent5">
                    <a:lumMod val="75000"/>
                  </a:schemeClr>
                </a:solidFill>
                <a:latin typeface="+mn-lt"/>
                <a:sym typeface="Arial" panose="020B0604020202020204" pitchFamily="34" charset="0"/>
              </a:rPr>
            </a:b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  <a:latin typeface="+mn-lt"/>
                <a:sym typeface="Arial" panose="020B0604020202020204" pitchFamily="34" charset="0"/>
              </a:rPr>
              <a:t>Contratación de Servicios Externalizados-Medicamentos-Dispositivos Médicos.</a:t>
            </a:r>
            <a:br>
              <a:rPr lang="es-MX" sz="2200" b="1" dirty="0">
                <a:solidFill>
                  <a:schemeClr val="accent5">
                    <a:lumMod val="75000"/>
                  </a:schemeClr>
                </a:solidFill>
                <a:latin typeface="+mn-lt"/>
                <a:sym typeface="Arial" panose="020B0604020202020204" pitchFamily="34" charset="0"/>
              </a:rPr>
            </a:br>
            <a:endParaRPr lang="es-ES" sz="2200" b="1" dirty="0">
              <a:solidFill>
                <a:schemeClr val="accent5">
                  <a:lumMod val="75000"/>
                </a:schemeClr>
              </a:solidFill>
              <a:latin typeface="+mn-lt"/>
              <a:sym typeface="Arial" panose="020B0604020202020204" pitchFamily="34" charset="0"/>
            </a:endParaRPr>
          </a:p>
        </p:txBody>
      </p:sp>
      <p:sp>
        <p:nvSpPr>
          <p:cNvPr id="159" name="Marcador de texto 158">
            <a:extLst>
              <a:ext uri="{FF2B5EF4-FFF2-40B4-BE49-F238E27FC236}">
                <a16:creationId xmlns:a16="http://schemas.microsoft.com/office/drawing/2014/main" id="{2CB29981-D477-EB47-8A9B-CB977C238E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42325" y="735416"/>
            <a:ext cx="1456267" cy="719171"/>
          </a:xfrm>
        </p:spPr>
        <p:txBody>
          <a:bodyPr rtlCol="0"/>
          <a:lstStyle/>
          <a:p>
            <a:pPr algn="ctr" rtl="0"/>
            <a:r>
              <a:rPr lang="es-E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SEGURIDAD Y VIGILANCIA </a:t>
            </a:r>
          </a:p>
          <a:p>
            <a:pPr algn="ctr" rtl="0"/>
            <a:endParaRPr lang="es-ES" sz="1200" dirty="0"/>
          </a:p>
        </p:txBody>
      </p:sp>
      <p:sp>
        <p:nvSpPr>
          <p:cNvPr id="160" name="Marcador de texto 159">
            <a:extLst>
              <a:ext uri="{FF2B5EF4-FFF2-40B4-BE49-F238E27FC236}">
                <a16:creationId xmlns:a16="http://schemas.microsoft.com/office/drawing/2014/main" id="{433C9515-1AAD-C64F-91D0-F30FF5163C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32726" y="1132499"/>
            <a:ext cx="1676400" cy="319290"/>
          </a:xfrm>
        </p:spPr>
        <p:txBody>
          <a:bodyPr rtlCol="0">
            <a:normAutofit fontScale="92500" lnSpcReduction="20000"/>
          </a:bodyPr>
          <a:lstStyle/>
          <a:p>
            <a:pPr algn="ctr"/>
            <a:r>
              <a:rPr lang="es-EC" dirty="0"/>
              <a:t>                                   </a:t>
            </a:r>
            <a:r>
              <a:rPr lang="es-EC" sz="1500" b="1" dirty="0"/>
              <a:t>$</a:t>
            </a:r>
            <a:r>
              <a:rPr lang="es-EC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330,973.92</a:t>
            </a:r>
            <a:r>
              <a:rPr lang="es-EC" sz="1500" b="1" dirty="0"/>
              <a:t> </a:t>
            </a:r>
            <a:endParaRPr lang="es-ES" sz="1500" b="1" dirty="0"/>
          </a:p>
        </p:txBody>
      </p:sp>
      <p:sp>
        <p:nvSpPr>
          <p:cNvPr id="40" name="Marcador de texto 158">
            <a:extLst>
              <a:ext uri="{FF2B5EF4-FFF2-40B4-BE49-F238E27FC236}">
                <a16:creationId xmlns:a16="http://schemas.microsoft.com/office/drawing/2014/main" id="{2CB29981-D477-EB47-8A9B-CB977C238E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9304" y="1744162"/>
            <a:ext cx="2077073" cy="1051570"/>
          </a:xfrm>
        </p:spPr>
        <p:txBody>
          <a:bodyPr rtlCol="0"/>
          <a:lstStyle/>
          <a:p>
            <a:pPr algn="ctr" rtl="0"/>
            <a:r>
              <a:rPr lang="es-E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 DE ALIMENTACION PACIENTE Y MEDICOS</a:t>
            </a:r>
          </a:p>
          <a:p>
            <a:pPr algn="ctr" rtl="0"/>
            <a:endParaRPr lang="es-ES" sz="1200" dirty="0"/>
          </a:p>
        </p:txBody>
      </p:sp>
      <p:sp>
        <p:nvSpPr>
          <p:cNvPr id="41" name="Marcador de texto 159">
            <a:extLst>
              <a:ext uri="{FF2B5EF4-FFF2-40B4-BE49-F238E27FC236}">
                <a16:creationId xmlns:a16="http://schemas.microsoft.com/office/drawing/2014/main" id="{433C9515-1AAD-C64F-91D0-F30FF5163C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34562" y="2185482"/>
            <a:ext cx="1676400" cy="319290"/>
          </a:xfrm>
        </p:spPr>
        <p:txBody>
          <a:bodyPr rtlCol="0">
            <a:normAutofit fontScale="92500" lnSpcReduction="20000"/>
          </a:bodyPr>
          <a:lstStyle/>
          <a:p>
            <a:pPr algn="ctr"/>
            <a:r>
              <a:rPr lang="es-EC" dirty="0"/>
              <a:t>                                   </a:t>
            </a:r>
            <a:r>
              <a:rPr lang="es-EC" sz="1500" b="1" dirty="0"/>
              <a:t>$364,111.20</a:t>
            </a:r>
            <a:endParaRPr lang="es-ES" sz="1500" b="1" dirty="0"/>
          </a:p>
        </p:txBody>
      </p:sp>
      <p:sp>
        <p:nvSpPr>
          <p:cNvPr id="42" name="Marcador de texto 158">
            <a:extLst>
              <a:ext uri="{FF2B5EF4-FFF2-40B4-BE49-F238E27FC236}">
                <a16:creationId xmlns:a16="http://schemas.microsoft.com/office/drawing/2014/main" id="{2CB29981-D477-EB47-8A9B-CB977C238E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66220" y="1914486"/>
            <a:ext cx="1687683" cy="590931"/>
          </a:xfrm>
        </p:spPr>
        <p:txBody>
          <a:bodyPr rtlCol="0"/>
          <a:lstStyle/>
          <a:p>
            <a:pPr algn="ctr"/>
            <a:r>
              <a:rPr lang="es-E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RECOLECCION DE DESECHOS PELIGROSOS</a:t>
            </a:r>
            <a:endParaRPr lang="es-ES" sz="1200" dirty="0"/>
          </a:p>
        </p:txBody>
      </p:sp>
      <p:sp>
        <p:nvSpPr>
          <p:cNvPr id="44" name="Marcador de texto 159">
            <a:extLst>
              <a:ext uri="{FF2B5EF4-FFF2-40B4-BE49-F238E27FC236}">
                <a16:creationId xmlns:a16="http://schemas.microsoft.com/office/drawing/2014/main" id="{433C9515-1AAD-C64F-91D0-F30FF5163C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es-EC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$35,291.52</a:t>
            </a: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Marcador de texto 158">
            <a:extLst>
              <a:ext uri="{FF2B5EF4-FFF2-40B4-BE49-F238E27FC236}">
                <a16:creationId xmlns:a16="http://schemas.microsoft.com/office/drawing/2014/main" id="{2CB29981-D477-EB47-8A9B-CB977C238E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86280" y="3180169"/>
            <a:ext cx="1713240" cy="590931"/>
          </a:xfrm>
        </p:spPr>
        <p:txBody>
          <a:bodyPr rtlCol="0"/>
          <a:lstStyle/>
          <a:p>
            <a:pPr algn="ctr"/>
            <a:r>
              <a:rPr lang="es-E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 DE LIMPIEZA HOSPITALARIA </a:t>
            </a:r>
            <a:endParaRPr lang="es-ES" sz="1200" dirty="0"/>
          </a:p>
        </p:txBody>
      </p:sp>
      <p:sp>
        <p:nvSpPr>
          <p:cNvPr id="47" name="Marcador de texto 159">
            <a:extLst>
              <a:ext uri="{FF2B5EF4-FFF2-40B4-BE49-F238E27FC236}">
                <a16:creationId xmlns:a16="http://schemas.microsoft.com/office/drawing/2014/main" id="{433C9515-1AAD-C64F-91D0-F30FF5163C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58457" y="3725350"/>
            <a:ext cx="1676400" cy="311082"/>
          </a:xfrm>
        </p:spPr>
        <p:txBody>
          <a:bodyPr rtlCol="0">
            <a:normAutofit fontScale="92500" lnSpcReduction="20000"/>
          </a:bodyPr>
          <a:lstStyle/>
          <a:p>
            <a:pPr algn="ctr"/>
            <a:r>
              <a:rPr lang="es-EC" dirty="0"/>
              <a:t>                                   </a:t>
            </a:r>
            <a:r>
              <a:rPr lang="es-EC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r>
              <a:rPr lang="es-EC" sz="1500" b="1" dirty="0"/>
              <a:t>221,588.46</a:t>
            </a:r>
            <a:endParaRPr lang="es-ES" sz="1500" b="1" dirty="0"/>
          </a:p>
        </p:txBody>
      </p:sp>
      <p:sp>
        <p:nvSpPr>
          <p:cNvPr id="48" name="Marcador de texto 158">
            <a:extLst>
              <a:ext uri="{FF2B5EF4-FFF2-40B4-BE49-F238E27FC236}">
                <a16:creationId xmlns:a16="http://schemas.microsoft.com/office/drawing/2014/main" id="{2CB29981-D477-EB47-8A9B-CB977C238E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2647" y="3219745"/>
            <a:ext cx="2220109" cy="757130"/>
          </a:xfrm>
        </p:spPr>
        <p:txBody>
          <a:bodyPr rtlCol="0"/>
          <a:lstStyle/>
          <a:p>
            <a:pPr algn="ctr"/>
            <a:r>
              <a:rPr lang="es-MX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 DE LIMPIEZA INTERIORES Y EXTERIORES</a:t>
            </a:r>
            <a:endParaRPr lang="es-ES" sz="1200" dirty="0"/>
          </a:p>
        </p:txBody>
      </p:sp>
      <p:sp>
        <p:nvSpPr>
          <p:cNvPr id="49" name="Marcador de texto 159">
            <a:extLst>
              <a:ext uri="{FF2B5EF4-FFF2-40B4-BE49-F238E27FC236}">
                <a16:creationId xmlns:a16="http://schemas.microsoft.com/office/drawing/2014/main" id="{433C9515-1AAD-C64F-91D0-F30FF5163C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3120" y="3466013"/>
            <a:ext cx="1676400" cy="311082"/>
          </a:xfrm>
        </p:spPr>
        <p:txBody>
          <a:bodyPr rtlCol="0">
            <a:normAutofit fontScale="85000" lnSpcReduction="20000"/>
          </a:bodyPr>
          <a:lstStyle/>
          <a:p>
            <a:pPr algn="ctr"/>
            <a:r>
              <a:rPr lang="es-EC" dirty="0"/>
              <a:t>                                                                       </a:t>
            </a:r>
            <a:r>
              <a:rPr lang="es-EC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r>
              <a:rPr lang="es-EC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349,764.48</a:t>
            </a:r>
            <a:r>
              <a:rPr lang="es-EC" dirty="0"/>
              <a:t> </a:t>
            </a:r>
            <a:endParaRPr lang="es-ES" sz="1500" b="1" dirty="0"/>
          </a:p>
        </p:txBody>
      </p:sp>
      <p:sp>
        <p:nvSpPr>
          <p:cNvPr id="50" name="Marcador de texto 158">
            <a:extLst>
              <a:ext uri="{FF2B5EF4-FFF2-40B4-BE49-F238E27FC236}">
                <a16:creationId xmlns:a16="http://schemas.microsoft.com/office/drawing/2014/main" id="{2CB29981-D477-EB47-8A9B-CB977C238E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94346" y="4713491"/>
            <a:ext cx="1538411" cy="424732"/>
          </a:xfrm>
        </p:spPr>
        <p:txBody>
          <a:bodyPr rtlCol="0"/>
          <a:lstStyle/>
          <a:p>
            <a:pPr algn="ctr"/>
            <a:r>
              <a:rPr lang="es-MX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DISPOSITIVOS MÉDICOS </a:t>
            </a:r>
            <a:endParaRPr lang="es-ES" sz="1200" dirty="0"/>
          </a:p>
        </p:txBody>
      </p:sp>
      <p:sp>
        <p:nvSpPr>
          <p:cNvPr id="51" name="Marcador de texto 158">
            <a:extLst>
              <a:ext uri="{FF2B5EF4-FFF2-40B4-BE49-F238E27FC236}">
                <a16:creationId xmlns:a16="http://schemas.microsoft.com/office/drawing/2014/main" id="{2CB29981-D477-EB47-8A9B-CB977C238E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81388" y="4536098"/>
            <a:ext cx="1538411" cy="258532"/>
          </a:xfrm>
        </p:spPr>
        <p:txBody>
          <a:bodyPr rtlCol="0"/>
          <a:lstStyle/>
          <a:p>
            <a:pPr algn="ctr"/>
            <a:r>
              <a:rPr lang="es-MX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MEDICAMENTOS</a:t>
            </a:r>
            <a:r>
              <a:rPr lang="es-MX" sz="1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" sz="1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Marcador de texto 164">
            <a:extLst>
              <a:ext uri="{FF2B5EF4-FFF2-40B4-BE49-F238E27FC236}">
                <a16:creationId xmlns:a16="http://schemas.microsoft.com/office/drawing/2014/main" id="{451DBFB9-279F-A840-80C6-2F0CEE8FFC7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94346" y="5149834"/>
            <a:ext cx="1456267" cy="274688"/>
          </a:xfrm>
        </p:spPr>
        <p:txBody>
          <a:bodyPr rtlCol="0"/>
          <a:lstStyle/>
          <a:p>
            <a:pPr algn="ctr"/>
            <a:r>
              <a:rPr lang="es-EC" dirty="0"/>
              <a:t> </a:t>
            </a:r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$1,425,992.35 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Marcador de texto 159">
            <a:extLst>
              <a:ext uri="{FF2B5EF4-FFF2-40B4-BE49-F238E27FC236}">
                <a16:creationId xmlns:a16="http://schemas.microsoft.com/office/drawing/2014/main" id="{433C9515-1AAD-C64F-91D0-F30FF5163C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12393" y="4826381"/>
            <a:ext cx="1684918" cy="323453"/>
          </a:xfrm>
        </p:spPr>
        <p:txBody>
          <a:bodyPr rtlCol="0">
            <a:normAutofit fontScale="55000" lnSpcReduction="20000"/>
          </a:bodyPr>
          <a:lstStyle/>
          <a:p>
            <a:pPr algn="ctr"/>
            <a:r>
              <a:rPr lang="es-EC" dirty="0"/>
              <a:t>                                                                       </a:t>
            </a:r>
            <a:r>
              <a:rPr lang="es-EC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C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$425,418.50 </a:t>
            </a:r>
          </a:p>
        </p:txBody>
      </p:sp>
      <p:graphicFrame>
        <p:nvGraphicFramePr>
          <p:cNvPr id="56" name="Diagrama 55">
            <a:extLst>
              <a:ext uri="{FF2B5EF4-FFF2-40B4-BE49-F238E27FC236}">
                <a16:creationId xmlns:a16="http://schemas.microsoft.com/office/drawing/2014/main" id="{FC75B2FB-EA0C-6283-579F-006A537C3F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0383226"/>
              </p:ext>
            </p:extLst>
          </p:nvPr>
        </p:nvGraphicFramePr>
        <p:xfrm>
          <a:off x="381303" y="1292144"/>
          <a:ext cx="4501944" cy="5077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25" y="208022"/>
            <a:ext cx="763424" cy="5482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11" y="1225912"/>
            <a:ext cx="853520" cy="5078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75" y="2616049"/>
            <a:ext cx="842486" cy="54528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78" y="2591855"/>
            <a:ext cx="567558" cy="58831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47" y="1451789"/>
            <a:ext cx="654773" cy="50296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60" y="3817646"/>
            <a:ext cx="366415" cy="63906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405" y="3967846"/>
            <a:ext cx="1016292" cy="711368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582F4B80-56A5-FE5F-FFEC-65409E72F404}"/>
              </a:ext>
            </a:extLst>
          </p:cNvPr>
          <p:cNvSpPr txBox="1"/>
          <p:nvPr/>
        </p:nvSpPr>
        <p:spPr>
          <a:xfrm>
            <a:off x="-728221" y="6296147"/>
            <a:ext cx="6748020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buNone/>
            </a:pPr>
            <a:r>
              <a:rPr lang="es-EC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</a:rPr>
              <a:t>   </a:t>
            </a:r>
            <a:r>
              <a:rPr lang="es-EC" sz="1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Fuente: </a:t>
            </a:r>
            <a:r>
              <a:rPr lang="es-EC" sz="1400" dirty="0">
                <a:solidFill>
                  <a:srgbClr val="000000"/>
                </a:solidFill>
                <a:ea typeface="Calibri" panose="020F0502020204030204" pitchFamily="34" charset="0"/>
              </a:rPr>
              <a:t>Unidad Financiera-Compras Publicas</a:t>
            </a:r>
            <a:endParaRPr lang="es-EC" sz="2400" dirty="0">
              <a:effectLst/>
              <a:latin typeface="+mn-lt"/>
              <a:ea typeface="Calibri" panose="020F0502020204030204" pitchFamily="34" charset="0"/>
            </a:endParaRPr>
          </a:p>
          <a:p>
            <a:pPr marL="457200">
              <a:buNone/>
            </a:pPr>
            <a:r>
              <a:rPr lang="es-EC" sz="1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     Elaboración: </a:t>
            </a:r>
            <a:r>
              <a:rPr lang="es-EC" sz="1400" dirty="0">
                <a:effectLst/>
                <a:ea typeface="Calibri" panose="020F0502020204030204" pitchFamily="34" charset="0"/>
              </a:rPr>
              <a:t>Unidad Administrativa Financiera</a:t>
            </a:r>
          </a:p>
          <a:p>
            <a:pPr>
              <a:spcAft>
                <a:spcPts val="1000"/>
              </a:spcAft>
              <a:buNone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C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C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1159" y="6175555"/>
            <a:ext cx="45965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96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3E1BA41A-21EF-8814-E001-4A5735162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BC17C9D-58B5-DD03-19F6-A1E2741ED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5C50B78-E891-2455-7A5D-6BF83E79B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CC345D-2634-D5F5-DFA8-D0BEC886B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345" y="4903445"/>
            <a:ext cx="7772400" cy="1057968"/>
          </a:xfrm>
          <a:prstGeom prst="rect">
            <a:avLst/>
          </a:prstGeom>
        </p:spPr>
      </p:pic>
      <p:sp>
        <p:nvSpPr>
          <p:cNvPr id="3" name="Google Shape;119;p4">
            <a:extLst>
              <a:ext uri="{FF2B5EF4-FFF2-40B4-BE49-F238E27FC236}">
                <a16:creationId xmlns:a16="http://schemas.microsoft.com/office/drawing/2014/main" id="{737BCB15-6C86-349E-5206-E7C7808A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417162"/>
            <a:ext cx="76866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2000"/>
            </a:pPr>
            <a:r>
              <a:rPr lang="es-ES" altLang="es-EC" sz="2500" dirty="0">
                <a:solidFill>
                  <a:schemeClr val="accent5">
                    <a:lumMod val="75000"/>
                  </a:schemeClr>
                </a:solidFill>
              </a:rPr>
              <a:t>Logros y Reconocimientos</a:t>
            </a:r>
            <a:endParaRPr lang="es-EC" altLang="es-EC" sz="25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AFC1F17-FA52-8D29-1997-A581D8FAC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7" y="5756786"/>
            <a:ext cx="28584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C" altLang="es-EC" sz="1000" b="1" dirty="0"/>
              <a:t>Fuente: Dirección Médica</a:t>
            </a:r>
            <a:endParaRPr lang="es-EC" altLang="es-EC" sz="1000" dirty="0"/>
          </a:p>
          <a:p>
            <a:pPr eaLnBrk="1" hangingPunct="1"/>
            <a:r>
              <a:rPr lang="es-EC" altLang="es-EC" sz="1000" b="1" dirty="0"/>
              <a:t>Elaboración: Dirección Médica Asistencial.</a:t>
            </a:r>
          </a:p>
          <a:p>
            <a:pPr eaLnBrk="1" hangingPunct="1"/>
            <a:endParaRPr lang="es-EC" altLang="es-EC" sz="1000" dirty="0"/>
          </a:p>
          <a:p>
            <a:pPr eaLnBrk="1" hangingPunct="1"/>
            <a:endParaRPr lang="es-EC" altLang="es-EC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E99B67CE-42BD-1467-8EB9-CBC822F98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611891"/>
              </p:ext>
            </p:extLst>
          </p:nvPr>
        </p:nvGraphicFramePr>
        <p:xfrm>
          <a:off x="547255" y="991904"/>
          <a:ext cx="10572749" cy="4764882"/>
        </p:xfrm>
        <a:graphic>
          <a:graphicData uri="http://schemas.openxmlformats.org/drawingml/2006/table">
            <a:tbl>
              <a:tblPr/>
              <a:tblGrid>
                <a:gridCol w="2462779">
                  <a:extLst>
                    <a:ext uri="{9D8B030D-6E8A-4147-A177-3AD203B41FA5}">
                      <a16:colId xmlns:a16="http://schemas.microsoft.com/office/drawing/2014/main" val="716215803"/>
                    </a:ext>
                  </a:extLst>
                </a:gridCol>
                <a:gridCol w="2551596">
                  <a:extLst>
                    <a:ext uri="{9D8B030D-6E8A-4147-A177-3AD203B41FA5}">
                      <a16:colId xmlns:a16="http://schemas.microsoft.com/office/drawing/2014/main" val="3774029342"/>
                    </a:ext>
                  </a:extLst>
                </a:gridCol>
                <a:gridCol w="3384260">
                  <a:extLst>
                    <a:ext uri="{9D8B030D-6E8A-4147-A177-3AD203B41FA5}">
                      <a16:colId xmlns:a16="http://schemas.microsoft.com/office/drawing/2014/main" val="1954220119"/>
                    </a:ext>
                  </a:extLst>
                </a:gridCol>
                <a:gridCol w="2174114">
                  <a:extLst>
                    <a:ext uri="{9D8B030D-6E8A-4147-A177-3AD203B41FA5}">
                      <a16:colId xmlns:a16="http://schemas.microsoft.com/office/drawing/2014/main" val="4156119678"/>
                    </a:ext>
                  </a:extLst>
                </a:gridCol>
              </a:tblGrid>
              <a:tr h="535794"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C" altLang="es-EC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Nombre del Logro Obtenido</a:t>
                      </a:r>
                      <a:endParaRPr kumimoji="0" lang="es-EC" altLang="es-EC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 panose="020B0604020202020204" pitchFamily="34" charset="0"/>
                      </a:endParaRPr>
                    </a:p>
                  </a:txBody>
                  <a:tcPr marL="39354" marR="39354" marT="39354" marB="3935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C" altLang="es-EC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Breve descripción del logro</a:t>
                      </a:r>
                      <a:endParaRPr kumimoji="0" lang="es-EC" altLang="es-EC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 panose="020B0604020202020204" pitchFamily="34" charset="0"/>
                      </a:endParaRPr>
                    </a:p>
                  </a:txBody>
                  <a:tcPr marL="39354" marR="39354" marT="39354" marB="3935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C" altLang="es-EC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Breve descripción del Impacto para la gestión</a:t>
                      </a:r>
                      <a:endParaRPr kumimoji="0" lang="es-EC" altLang="es-EC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 panose="020B0604020202020204" pitchFamily="34" charset="0"/>
                      </a:endParaRPr>
                    </a:p>
                  </a:txBody>
                  <a:tcPr marL="39354" marR="39354" marT="39354" marB="3935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C" altLang="es-EC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Número de Beneficiarios</a:t>
                      </a:r>
                      <a:endParaRPr kumimoji="0" lang="es-EC" altLang="es-EC" sz="2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 panose="020B0604020202020204" pitchFamily="34" charset="0"/>
                      </a:endParaRPr>
                    </a:p>
                  </a:txBody>
                  <a:tcPr marL="39354" marR="39354" marT="39354" marB="3935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292045"/>
                  </a:ext>
                </a:extLst>
              </a:tr>
              <a:tr h="10034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Incorporación de Lector de Microelisa</a:t>
                      </a:r>
                      <a:endParaRPr lang="es-EC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sumó este equipo al laboratorio para ampliar la capacidad de diagnóstico serológico.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Fortaleció el diagnóstico de enfermedades infecciosas, mejorando la precisión y la oportunidad del tratamiento.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157.565 HABITANTES</a:t>
                      </a:r>
                      <a:endParaRPr lang="es-EC" sz="1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801629"/>
                  </a:ext>
                </a:extLst>
              </a:tr>
              <a:tr h="10034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Recepción de Tomógrafo</a:t>
                      </a:r>
                      <a:endParaRPr lang="es-EC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adquirió un tomógrafo para el área de diagnóstico por imágenes.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Amplió la capacidad de diagnóstico por imágenes, permitiendo estudios complejos in situ y reduciendo derivaciones.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 dirty="0"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157.565 HABITANTES</a:t>
                      </a:r>
                      <a:endParaRPr lang="es-EC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273717"/>
                  </a:ext>
                </a:extLst>
              </a:tr>
              <a:tr h="11111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Reanudación de Colonoscopía y Espirometría</a:t>
                      </a:r>
                      <a:endParaRPr lang="es-EC" sz="1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reiniciaron estas prestaciones en el hospital.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Mejoró la continuidad diagnóstica y terapéutica en patologías digestivas y respiratorias, optimizando tiempos de atención.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157.565 HABITANTES</a:t>
                      </a:r>
                      <a:endParaRPr lang="es-EC" sz="1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589487"/>
                  </a:ext>
                </a:extLst>
              </a:tr>
              <a:tr h="11111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Inicio de Estudios de </a:t>
                      </a:r>
                      <a:r>
                        <a:rPr lang="es-EC" sz="1200" b="1" kern="1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Nasofibrolaringoscopía</a:t>
                      </a:r>
                      <a:endParaRPr lang="es-EC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Comenzaron a realizarse estudios especializados de vías aéreas superiores.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incorporó un nuevo servicio diagnóstico que permite una evaluación más precisa de patologías otorrinolaringológicas.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 dirty="0"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157.565 HABITANTES</a:t>
                      </a:r>
                      <a:endParaRPr lang="es-EC" sz="1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177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52580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DA44BCAE-BF1D-C28F-D8CA-2FEE935EC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1DDAC1C-6770-8E3D-57DE-9EF4AE576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FB5F65E-D182-420B-DA82-E9AAEE231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2FFBD37-E372-AF07-1E6B-BC88D801C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345" y="4903445"/>
            <a:ext cx="7772400" cy="1057968"/>
          </a:xfrm>
          <a:prstGeom prst="rect">
            <a:avLst/>
          </a:prstGeom>
        </p:spPr>
      </p:pic>
      <p:sp>
        <p:nvSpPr>
          <p:cNvPr id="3" name="Google Shape;119;p4">
            <a:extLst>
              <a:ext uri="{FF2B5EF4-FFF2-40B4-BE49-F238E27FC236}">
                <a16:creationId xmlns:a16="http://schemas.microsoft.com/office/drawing/2014/main" id="{5C1947A3-BF0F-110B-3569-163ED8D55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417162"/>
            <a:ext cx="76866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2000"/>
            </a:pPr>
            <a:r>
              <a:rPr lang="es-ES" altLang="es-EC" sz="2500" dirty="0">
                <a:solidFill>
                  <a:schemeClr val="accent5">
                    <a:lumMod val="75000"/>
                  </a:schemeClr>
                </a:solidFill>
              </a:rPr>
              <a:t>Logros y Reconocimientos</a:t>
            </a:r>
            <a:endParaRPr lang="es-EC" altLang="es-EC" sz="250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2364A2E0-80FD-CD63-4E12-EE43ED067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623313"/>
              </p:ext>
            </p:extLst>
          </p:nvPr>
        </p:nvGraphicFramePr>
        <p:xfrm>
          <a:off x="428627" y="952500"/>
          <a:ext cx="11468098" cy="4709582"/>
        </p:xfrm>
        <a:graphic>
          <a:graphicData uri="http://schemas.openxmlformats.org/drawingml/2006/table">
            <a:tbl>
              <a:tblPr/>
              <a:tblGrid>
                <a:gridCol w="2672880">
                  <a:extLst>
                    <a:ext uri="{9D8B030D-6E8A-4147-A177-3AD203B41FA5}">
                      <a16:colId xmlns:a16="http://schemas.microsoft.com/office/drawing/2014/main" val="2215241664"/>
                    </a:ext>
                  </a:extLst>
                </a:gridCol>
                <a:gridCol w="2765186">
                  <a:extLst>
                    <a:ext uri="{9D8B030D-6E8A-4147-A177-3AD203B41FA5}">
                      <a16:colId xmlns:a16="http://schemas.microsoft.com/office/drawing/2014/main" val="2174352526"/>
                    </a:ext>
                  </a:extLst>
                </a:gridCol>
                <a:gridCol w="3626367">
                  <a:extLst>
                    <a:ext uri="{9D8B030D-6E8A-4147-A177-3AD203B41FA5}">
                      <a16:colId xmlns:a16="http://schemas.microsoft.com/office/drawing/2014/main" val="906630135"/>
                    </a:ext>
                  </a:extLst>
                </a:gridCol>
                <a:gridCol w="2403665">
                  <a:extLst>
                    <a:ext uri="{9D8B030D-6E8A-4147-A177-3AD203B41FA5}">
                      <a16:colId xmlns:a16="http://schemas.microsoft.com/office/drawing/2014/main" val="2689460641"/>
                    </a:ext>
                  </a:extLst>
                </a:gridCol>
              </a:tblGrid>
              <a:tr h="639653"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C" altLang="es-EC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Nombre del Logro Obtenido</a:t>
                      </a:r>
                      <a:endParaRPr kumimoji="0" lang="es-EC" altLang="es-EC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Calibri" panose="020F0502020204030204" pitchFamily="34" charset="0"/>
                        <a:sym typeface="Arial" panose="020B0604020202020204" pitchFamily="34" charset="0"/>
                      </a:endParaRPr>
                    </a:p>
                  </a:txBody>
                  <a:tcPr marL="39354" marR="39354" marT="39360" marB="393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C" altLang="es-EC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Breve descripción del logro</a:t>
                      </a:r>
                      <a:endParaRPr kumimoji="0" lang="es-EC" altLang="es-EC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Calibri" panose="020F0502020204030204" pitchFamily="34" charset="0"/>
                        <a:sym typeface="Arial" panose="020B0604020202020204" pitchFamily="34" charset="0"/>
                      </a:endParaRPr>
                    </a:p>
                  </a:txBody>
                  <a:tcPr marL="39354" marR="39354" marT="39360" marB="393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C" altLang="es-EC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Breve descripción del Impacto para la gestión</a:t>
                      </a:r>
                      <a:endParaRPr kumimoji="0" lang="es-EC" altLang="es-EC" sz="1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Calibri" panose="020F0502020204030204" pitchFamily="34" charset="0"/>
                        <a:sym typeface="Arial" panose="020B0604020202020204" pitchFamily="34" charset="0"/>
                      </a:endParaRPr>
                    </a:p>
                  </a:txBody>
                  <a:tcPr marL="39354" marR="39354" marT="39360" marB="393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C" altLang="es-EC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Número de Beneficiarios</a:t>
                      </a:r>
                      <a:endParaRPr kumimoji="0" lang="es-EC" altLang="es-EC" sz="1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Calibri" panose="020F0502020204030204" pitchFamily="34" charset="0"/>
                        <a:sym typeface="Arial" panose="020B0604020202020204" pitchFamily="34" charset="0"/>
                      </a:endParaRPr>
                    </a:p>
                  </a:txBody>
                  <a:tcPr marL="39354" marR="39354" marT="39360" marB="3936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454514"/>
                  </a:ext>
                </a:extLst>
              </a:tr>
              <a:tr h="11957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b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Inauguración del Lactario Institucional</a:t>
                      </a:r>
                      <a:endParaRPr lang="es-EC" sz="12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habilitó un espacio acondicionado para la lactancia y extracción de leche materna destinado a trabajadoras y usuarias.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Promovió la lactancia materna segura, favoreciendo el bienestar infantil y la conciliación entre la vida laboral y familiar.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157.565 HABITANTES</a:t>
                      </a:r>
                      <a:endParaRPr lang="es-EC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561477"/>
                  </a:ext>
                </a:extLst>
              </a:tr>
              <a:tr h="15587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Fortalecimiento del Laboratorio con Equipos para VIH</a:t>
                      </a:r>
                      <a:endParaRPr lang="es-EC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incorporó equipamiento para realizar pruebas de carga viral y recuento de CD4.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Aumentó la capacidad de diagnóstico y seguimiento de pacientes con VIH, optimizando la atención y el control de la enfermedad.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157.565 HABITANTES</a:t>
                      </a:r>
                      <a:endParaRPr lang="es-EC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277128"/>
                  </a:ext>
                </a:extLst>
              </a:tr>
              <a:tr h="13155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Implementación de Técnica </a:t>
                      </a:r>
                      <a:r>
                        <a:rPr lang="es-EC" sz="1200" b="1" kern="1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Xpert</a:t>
                      </a:r>
                      <a:r>
                        <a:rPr lang="es-EC" sz="12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MTB/RIF</a:t>
                      </a:r>
                      <a:endParaRPr lang="es-EC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comenzaron a realizar pruebas diagnósticas para tuberculosis con esta técnica molecular.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Permitió diagnósticos más rápidos y precisos de tuberculosis y resistencia a rifampicina, mejorando la respuesta clínica.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C" sz="1200" kern="100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157.565 HABITANTES</a:t>
                      </a:r>
                      <a:endParaRPr lang="es-EC" sz="12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946646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BAFC1F17-FA52-8D29-1997-A581D8FAC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7" y="5756786"/>
            <a:ext cx="28584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s-EC" altLang="es-EC" sz="1000" b="1" dirty="0"/>
              <a:t>Fuente: Dirección Médica</a:t>
            </a:r>
            <a:endParaRPr lang="es-EC" altLang="es-EC" sz="1000" dirty="0"/>
          </a:p>
          <a:p>
            <a:pPr eaLnBrk="1" hangingPunct="1"/>
            <a:r>
              <a:rPr lang="es-EC" altLang="es-EC" sz="1000" b="1" dirty="0"/>
              <a:t>Elaboración: Dirección Médica Asistencial.</a:t>
            </a:r>
          </a:p>
          <a:p>
            <a:pPr eaLnBrk="1" hangingPunct="1"/>
            <a:endParaRPr lang="es-EC" altLang="es-EC" sz="1000" dirty="0"/>
          </a:p>
          <a:p>
            <a:pPr eaLnBrk="1" hangingPunct="1"/>
            <a:endParaRPr lang="es-EC" altLang="es-EC" dirty="0"/>
          </a:p>
        </p:txBody>
      </p:sp>
    </p:spTree>
    <p:extLst>
      <p:ext uri="{BB962C8B-B14F-4D97-AF65-F5344CB8AC3E}">
        <p14:creationId xmlns:p14="http://schemas.microsoft.com/office/powerpoint/2010/main" val="42099102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046B89C-8D98-4C4B-BF69-8CAF9D54D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A95D41-404E-2247-BA98-B28014DBF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458" y="2137764"/>
            <a:ext cx="3447664" cy="258247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BDC244E-F3B1-3A70-A3B6-7AD88126E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576" y="2490537"/>
            <a:ext cx="4368222" cy="16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57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817" y="5959261"/>
            <a:ext cx="4596575" cy="625679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27712445"/>
              </p:ext>
            </p:extLst>
          </p:nvPr>
        </p:nvGraphicFramePr>
        <p:xfrm>
          <a:off x="635215" y="569778"/>
          <a:ext cx="10923575" cy="4463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2DFB9C8D-94FA-0791-27D2-A02030BF75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080" y="4221175"/>
            <a:ext cx="999266" cy="9992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714" y="2910468"/>
            <a:ext cx="1040678" cy="70810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82F4B80-56A5-FE5F-FFEC-65409E72F404}"/>
              </a:ext>
            </a:extLst>
          </p:cNvPr>
          <p:cNvSpPr txBox="1"/>
          <p:nvPr/>
        </p:nvSpPr>
        <p:spPr>
          <a:xfrm>
            <a:off x="-374077" y="5959261"/>
            <a:ext cx="6748020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buNone/>
            </a:pPr>
            <a:r>
              <a:rPr lang="es-EC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</a:rPr>
              <a:t>   </a:t>
            </a:r>
            <a:r>
              <a:rPr lang="es-EC" sz="1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Fuente: </a:t>
            </a:r>
            <a:r>
              <a:rPr lang="es-EC" sz="1400" dirty="0">
                <a:solidFill>
                  <a:srgbClr val="000000"/>
                </a:solidFill>
                <a:ea typeface="Calibri" panose="020F0502020204030204" pitchFamily="34" charset="0"/>
              </a:rPr>
              <a:t>Esigef</a:t>
            </a:r>
            <a:endParaRPr lang="es-EC" sz="2400" dirty="0">
              <a:effectLst/>
              <a:latin typeface="+mn-lt"/>
              <a:ea typeface="Calibri" panose="020F0502020204030204" pitchFamily="34" charset="0"/>
            </a:endParaRPr>
          </a:p>
          <a:p>
            <a:pPr marL="457200">
              <a:buNone/>
            </a:pPr>
            <a:r>
              <a:rPr lang="es-EC" sz="1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     Elaboración: </a:t>
            </a:r>
            <a:r>
              <a:rPr lang="es-EC" sz="1400" dirty="0">
                <a:effectLst/>
                <a:ea typeface="Calibri" panose="020F0502020204030204" pitchFamily="34" charset="0"/>
              </a:rPr>
              <a:t>Unidad Administrativa Financiera</a:t>
            </a:r>
          </a:p>
          <a:p>
            <a:pPr>
              <a:spcAft>
                <a:spcPts val="1000"/>
              </a:spcAft>
              <a:buNone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C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52039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143426" y="566869"/>
            <a:ext cx="7903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ts val="2000"/>
              <a:tabLst>
                <a:tab pos="4310063" algn="l"/>
              </a:tabLst>
            </a:pPr>
            <a:r>
              <a:rPr lang="es-EC" b="1" dirty="0">
                <a:solidFill>
                  <a:schemeClr val="accent5">
                    <a:lumMod val="75000"/>
                  </a:schemeClr>
                </a:solidFill>
              </a:rPr>
              <a:t>PROCESOS DE CONTRATACIÓN Y COMPRAS PÚBLICAS DE BIENES Y SERVICIOS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65846"/>
              </p:ext>
            </p:extLst>
          </p:nvPr>
        </p:nvGraphicFramePr>
        <p:xfrm>
          <a:off x="1979621" y="1283788"/>
          <a:ext cx="7805510" cy="445273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4819">
                  <a:extLst>
                    <a:ext uri="{9D8B030D-6E8A-4147-A177-3AD203B41FA5}">
                      <a16:colId xmlns:a16="http://schemas.microsoft.com/office/drawing/2014/main" val="1001675074"/>
                    </a:ext>
                  </a:extLst>
                </a:gridCol>
                <a:gridCol w="1912411">
                  <a:extLst>
                    <a:ext uri="{9D8B030D-6E8A-4147-A177-3AD203B41FA5}">
                      <a16:colId xmlns:a16="http://schemas.microsoft.com/office/drawing/2014/main" val="2298095788"/>
                    </a:ext>
                  </a:extLst>
                </a:gridCol>
                <a:gridCol w="2068280">
                  <a:extLst>
                    <a:ext uri="{9D8B030D-6E8A-4147-A177-3AD203B41FA5}">
                      <a16:colId xmlns:a16="http://schemas.microsoft.com/office/drawing/2014/main" val="3421847298"/>
                    </a:ext>
                  </a:extLst>
                </a:gridCol>
              </a:tblGrid>
              <a:tr h="1080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</a:t>
                      </a:r>
                      <a:r>
                        <a:rPr lang="es-EC" sz="1600" b="1" dirty="0">
                          <a:effectLst/>
                        </a:rPr>
                        <a:t>TIPOS DE CONTRATACIÓN</a:t>
                      </a:r>
                      <a:r>
                        <a:rPr lang="es-EC" sz="1600" b="1" baseline="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dirty="0">
                          <a:effectLst/>
                        </a:rPr>
                        <a:t>Número Total Adjudicados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C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Valor Total Adjudicados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482959237"/>
                  </a:ext>
                </a:extLst>
              </a:tr>
              <a:tr h="49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Catálogo Electrónico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15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$1,456,173.32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403101448"/>
                  </a:ext>
                </a:extLst>
              </a:tr>
              <a:tr h="49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Subasta Inversa Electrónica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25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$1,834,373.31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920332256"/>
                  </a:ext>
                </a:extLst>
              </a:tr>
              <a:tr h="49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Licitación de Seguros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$148,274.51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3946526047"/>
                  </a:ext>
                </a:extLst>
              </a:tr>
              <a:tr h="49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Consultoría Contratación Directa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$12,000.00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2269358576"/>
                  </a:ext>
                </a:extLst>
              </a:tr>
              <a:tr h="49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Menor Cuantía Obras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$181,199.99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250499839"/>
                  </a:ext>
                </a:extLst>
              </a:tr>
              <a:tr h="49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Ínfima Cuantía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63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$213,325.27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1435975010"/>
                  </a:ext>
                </a:extLst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37" y="1557135"/>
            <a:ext cx="1738898" cy="110642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82F4B80-56A5-FE5F-FFEC-65409E72F404}"/>
              </a:ext>
            </a:extLst>
          </p:cNvPr>
          <p:cNvSpPr txBox="1"/>
          <p:nvPr/>
        </p:nvSpPr>
        <p:spPr>
          <a:xfrm>
            <a:off x="-115615" y="5959261"/>
            <a:ext cx="6489557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buNone/>
            </a:pPr>
            <a:r>
              <a:rPr lang="es-EC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</a:rPr>
              <a:t>   </a:t>
            </a:r>
            <a:r>
              <a:rPr lang="es-EC" sz="1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Fuente: </a:t>
            </a:r>
            <a:r>
              <a:rPr lang="es-EC" sz="1400" dirty="0">
                <a:solidFill>
                  <a:srgbClr val="000000"/>
                </a:solidFill>
                <a:ea typeface="Calibri" panose="020F0502020204030204" pitchFamily="34" charset="0"/>
              </a:rPr>
              <a:t>Unidad de Compras Publicas.</a:t>
            </a:r>
            <a:endParaRPr lang="es-EC" sz="2400" dirty="0">
              <a:effectLst/>
              <a:latin typeface="+mn-lt"/>
              <a:ea typeface="Calibri" panose="020F0502020204030204" pitchFamily="34" charset="0"/>
            </a:endParaRPr>
          </a:p>
          <a:p>
            <a:pPr marL="457200">
              <a:buNone/>
            </a:pPr>
            <a:r>
              <a:rPr lang="es-EC" sz="1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     Elaboración: </a:t>
            </a:r>
            <a:r>
              <a:rPr lang="es-EC" sz="1400" dirty="0">
                <a:effectLst/>
                <a:ea typeface="Calibri" panose="020F0502020204030204" pitchFamily="34" charset="0"/>
              </a:rPr>
              <a:t>Unidad Administrativa Financiera.</a:t>
            </a:r>
          </a:p>
          <a:p>
            <a:pPr>
              <a:spcAft>
                <a:spcPts val="1000"/>
              </a:spcAft>
              <a:buNone/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C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es-EC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15018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13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4" name="Google Shape;119;p4">
            <a:extLst>
              <a:ext uri="{FF2B5EF4-FFF2-40B4-BE49-F238E27FC236}">
                <a16:creationId xmlns:a16="http://schemas.microsoft.com/office/drawing/2014/main" id="{053731EF-7173-71F0-FFDB-3DBCD267046F}"/>
              </a:ext>
            </a:extLst>
          </p:cNvPr>
          <p:cNvSpPr txBox="1"/>
          <p:nvPr/>
        </p:nvSpPr>
        <p:spPr>
          <a:xfrm>
            <a:off x="831685" y="279408"/>
            <a:ext cx="8740402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es-MX" sz="2500" b="1" dirty="0">
                <a:solidFill>
                  <a:schemeClr val="accent5">
                    <a:lumMod val="75000"/>
                  </a:schemeClr>
                </a:solidFill>
              </a:rPr>
              <a:t>GESTIONES ASISTENCIALES </a:t>
            </a:r>
            <a:endParaRPr lang="es-EC" sz="2500" b="1" noProof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302155" y="1008376"/>
            <a:ext cx="3387190" cy="3886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b="1" kern="1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Reanudación de Colonoscopía </a:t>
            </a:r>
            <a:endParaRPr lang="es-EC" kern="100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BD4EAE6-E27D-A6AF-B624-4A9E8E2A8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90" y="2426420"/>
            <a:ext cx="5015921" cy="2968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ángulo 9"/>
          <p:cNvSpPr/>
          <p:nvPr/>
        </p:nvSpPr>
        <p:spPr>
          <a:xfrm>
            <a:off x="1665977" y="1602021"/>
            <a:ext cx="2209003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27 de marzo de 2024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258910" y="933906"/>
            <a:ext cx="5817476" cy="3886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b="1" dirty="0">
                <a:solidFill>
                  <a:schemeClr val="accent5">
                    <a:lumMod val="75000"/>
                  </a:schemeClr>
                </a:solidFill>
              </a:rPr>
              <a:t>Distribución de equipos de Ultrasonido para distintas áreas 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7760973" y="1648009"/>
            <a:ext cx="2209003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28 de marzo de 2024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CA10477-D9A0-407C-6366-EDB7FE2D0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4760" y="2460354"/>
            <a:ext cx="5015922" cy="2830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9280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19321" y="769471"/>
            <a:ext cx="4693809" cy="3886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b="1" dirty="0">
                <a:solidFill>
                  <a:schemeClr val="accent5">
                    <a:lumMod val="75000"/>
                  </a:schemeClr>
                </a:solidFill>
              </a:rPr>
              <a:t>Apertura el Servicio de Imagenología</a:t>
            </a:r>
            <a:endParaRPr lang="es-EC" b="1" kern="100" dirty="0">
              <a:solidFill>
                <a:schemeClr val="accent5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226320" y="769471"/>
            <a:ext cx="5644055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accent5">
                    <a:lumMod val="75000"/>
                  </a:schemeClr>
                </a:solidFill>
              </a:rPr>
              <a:t>Apertura Estudios de Espirometría.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533791" y="1256720"/>
            <a:ext cx="2097049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03 de abril de 2024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188C82C-9676-6CFE-A25A-9BFF9A6C6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46" y="1895170"/>
            <a:ext cx="4616775" cy="22975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9BC1938-C04A-D24E-B357-F35A742F3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545" y="4289525"/>
            <a:ext cx="4616775" cy="229756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8139543" y="1254598"/>
            <a:ext cx="2097049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03 de abril de 2024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F91E4FC-6BC7-FB3F-8C04-4B19E0DAF5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8871" y="1977194"/>
            <a:ext cx="5591504" cy="31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538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2751</TotalTime>
  <Words>4646</Words>
  <Application>Microsoft Office PowerPoint</Application>
  <PresentationFormat>Panorámica</PresentationFormat>
  <Paragraphs>1084</Paragraphs>
  <Slides>53</Slides>
  <Notes>53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1" baseType="lpstr">
      <vt:lpstr>Arial</vt:lpstr>
      <vt:lpstr>Calibri</vt:lpstr>
      <vt:lpstr>Calibri Light</vt:lpstr>
      <vt:lpstr>Cambria</vt:lpstr>
      <vt:lpstr>Times New Roman</vt:lpstr>
      <vt:lpstr>WenQuanYi Micro Hei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Procesos Plurianuales para ejecución 2025 Contratación de Servicios Externalizados-Medicamentos-Dispositivos Médicos. 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Consultorio</dc:creator>
  <cp:lastModifiedBy>Consultorio</cp:lastModifiedBy>
  <cp:revision>244</cp:revision>
  <dcterms:created xsi:type="dcterms:W3CDTF">2025-06-16T16:30:46Z</dcterms:created>
  <dcterms:modified xsi:type="dcterms:W3CDTF">2025-07-03T17:27:57Z</dcterms:modified>
</cp:coreProperties>
</file>